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8"/>
  </p:notesMasterIdLst>
  <p:sldIdLst>
    <p:sldId id="256" r:id="rId2"/>
    <p:sldId id="267" r:id="rId3"/>
    <p:sldId id="273" r:id="rId4"/>
    <p:sldId id="289" r:id="rId5"/>
    <p:sldId id="268" r:id="rId6"/>
    <p:sldId id="274" r:id="rId7"/>
    <p:sldId id="275" r:id="rId8"/>
    <p:sldId id="276" r:id="rId9"/>
    <p:sldId id="277" r:id="rId10"/>
    <p:sldId id="285" r:id="rId11"/>
    <p:sldId id="279" r:id="rId12"/>
    <p:sldId id="278" r:id="rId13"/>
    <p:sldId id="280" r:id="rId14"/>
    <p:sldId id="291" r:id="rId15"/>
    <p:sldId id="290" r:id="rId16"/>
    <p:sldId id="301" r:id="rId17"/>
    <p:sldId id="296" r:id="rId18"/>
    <p:sldId id="297" r:id="rId19"/>
    <p:sldId id="298" r:id="rId20"/>
    <p:sldId id="299" r:id="rId21"/>
    <p:sldId id="302" r:id="rId22"/>
    <p:sldId id="293" r:id="rId23"/>
    <p:sldId id="294" r:id="rId24"/>
    <p:sldId id="295" r:id="rId25"/>
    <p:sldId id="300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0DE3B13-7CC1-8140-A750-46C323FD52DE}">
          <p14:sldIdLst>
            <p14:sldId id="256"/>
            <p14:sldId id="267"/>
            <p14:sldId id="273"/>
            <p14:sldId id="289"/>
            <p14:sldId id="268"/>
            <p14:sldId id="274"/>
            <p14:sldId id="275"/>
            <p14:sldId id="276"/>
            <p14:sldId id="277"/>
            <p14:sldId id="285"/>
            <p14:sldId id="279"/>
            <p14:sldId id="278"/>
            <p14:sldId id="280"/>
            <p14:sldId id="291"/>
            <p14:sldId id="290"/>
            <p14:sldId id="301"/>
            <p14:sldId id="296"/>
            <p14:sldId id="297"/>
            <p14:sldId id="298"/>
            <p14:sldId id="299"/>
            <p14:sldId id="302"/>
            <p14:sldId id="293"/>
            <p14:sldId id="294"/>
            <p14:sldId id="295"/>
            <p14:sldId id="300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A1C"/>
    <a:srgbClr val="1C2A5F"/>
    <a:srgbClr val="3879AA"/>
    <a:srgbClr val="1F204A"/>
    <a:srgbClr val="648FB8"/>
    <a:srgbClr val="6D8FB8"/>
    <a:srgbClr val="01225A"/>
    <a:srgbClr val="01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1" autoAdjust="0"/>
  </p:normalViewPr>
  <p:slideViewPr>
    <p:cSldViewPr snapToGrid="0" snapToObjects="1">
      <p:cViewPr>
        <p:scale>
          <a:sx n="60" d="100"/>
          <a:sy n="60" d="100"/>
        </p:scale>
        <p:origin x="-66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85F93-3331-FC49-AD6A-9F1BADDFFD3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D3B4A-6097-FB45-A0CD-0CBBE2D0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BB7DE-4ADE-4245-9D31-969C678466E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2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25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882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000" b="0" i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500" b="1" i="0" cap="all">
                <a:solidFill>
                  <a:srgbClr val="3879A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787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0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2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70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Header Arial bold 30pt dark blue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black</a:t>
            </a:r>
          </a:p>
          <a:p>
            <a:pPr lvl="2"/>
            <a:r>
              <a:rPr lang="en-GB" dirty="0" smtClean="0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3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216000" algn="l" defTabSz="457200" rtl="0" eaLnBrk="1" latinLnBrk="0" hangingPunct="1">
        <a:spcBef>
          <a:spcPts val="48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16000" algn="l" defTabSz="4572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d-alliance.org/system/files/RDA-DC-Recommendations_15102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iode.org/index.php?option=com_oe&amp;task=viewDocumentRecord&amp;docID=1057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anoe.org/data/00311/42182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rsmag.com/networking-communications/wireless-applications/the-big-picture-sensor-webs-disaster-response-demo-133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standards/semanticweb/inference" TargetMode="External"/><Relationship Id="rId3" Type="http://schemas.openxmlformats.org/officeDocument/2006/relationships/hyperlink" Target="http://en.wikipedia.org/wiki/Information" TargetMode="External"/><Relationship Id="rId7" Type="http://schemas.openxmlformats.org/officeDocument/2006/relationships/hyperlink" Target="http://www.w3.org/standards/semanticweb/query" TargetMode="External"/><Relationship Id="rId2" Type="http://schemas.openxmlformats.org/officeDocument/2006/relationships/hyperlink" Target="http://en.wikipedia.org/wiki/D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Resource_Description_Framework" TargetMode="External"/><Relationship Id="rId5" Type="http://schemas.openxmlformats.org/officeDocument/2006/relationships/hyperlink" Target="http://en.wikipedia.org/wiki/URI" TargetMode="External"/><Relationship Id="rId4" Type="http://schemas.openxmlformats.org/officeDocument/2006/relationships/hyperlink" Target="http://en.wikipedia.org/wiki/Knowledge" TargetMode="External"/><Relationship Id="rId9" Type="http://schemas.openxmlformats.org/officeDocument/2006/relationships/hyperlink" Target="http://www.w3.org/standards/semanticweb/ontolog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things" TargetMode="External"/><Relationship Id="rId2" Type="http://schemas.openxmlformats.org/officeDocument/2006/relationships/hyperlink" Target="http://linked.bodc.ac.u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rchimer.ifremer.fr/doc/00191/30237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chema.datacite.org/meta/kernel-3/doc/DataCite-MetadataKernel_v3.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8166"/>
            <a:ext cx="7772400" cy="2022434"/>
          </a:xfrm>
        </p:spPr>
        <p:txBody>
          <a:bodyPr>
            <a:normAutofit/>
          </a:bodyPr>
          <a:lstStyle/>
          <a:p>
            <a:r>
              <a:rPr lang="en-US" dirty="0" err="1" smtClean="0"/>
              <a:t>OceanSITES</a:t>
            </a:r>
            <a:r>
              <a:rPr lang="en-US" dirty="0" smtClean="0"/>
              <a:t> data</a:t>
            </a:r>
            <a:br>
              <a:rPr lang="en-US" dirty="0" smtClean="0"/>
            </a:br>
            <a:r>
              <a:rPr lang="en-US" dirty="0" smtClean="0"/>
              <a:t>Incentives for participation:</a:t>
            </a:r>
            <a:br>
              <a:rPr lang="en-US" dirty="0" smtClean="0"/>
            </a:br>
            <a:r>
              <a:rPr lang="en-US" dirty="0" smtClean="0"/>
              <a:t>Data citation &amp; data services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Justin Buck (juck@bodc.ac.uk)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assign DOIs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44" y="5617029"/>
            <a:ext cx="4281055" cy="509134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rd-alliance.org/system/files/RDA-DC-Recommendations_151020.pdf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1" y="1864488"/>
            <a:ext cx="3010395" cy="42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500" y="1065189"/>
            <a:ext cx="3918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4"/>
              </a:rPr>
              <a:t>http://</a:t>
            </a:r>
            <a:r>
              <a:rPr lang="en-GB" sz="1600" dirty="0" smtClean="0">
                <a:hlinkClick r:id="rId4"/>
              </a:rPr>
              <a:t>www.iode.org/index.php?option=com_oe&amp;task=viewDocumentRecord&amp;docID=10574</a:t>
            </a:r>
            <a:endParaRPr lang="en-GB" sz="1600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97" y="1191765"/>
            <a:ext cx="3652343" cy="43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A single DOI for Argo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Culmination of 5 years persistence came to fruition a month ago!</a:t>
            </a:r>
          </a:p>
          <a:p>
            <a:endParaRPr lang="en-GB" sz="2800" dirty="0" smtClean="0"/>
          </a:p>
          <a:p>
            <a:r>
              <a:rPr lang="en-GB" sz="2800" dirty="0" smtClean="0"/>
              <a:t>Minted at </a:t>
            </a:r>
            <a:r>
              <a:rPr lang="en-GB" sz="2800" dirty="0" err="1" smtClean="0"/>
              <a:t>Ifremer</a:t>
            </a:r>
            <a:r>
              <a:rPr lang="en-GB" sz="2800" dirty="0" smtClean="0"/>
              <a:t>:</a:t>
            </a:r>
          </a:p>
          <a:p>
            <a:r>
              <a:rPr lang="en-GB" sz="2800" dirty="0" smtClean="0">
                <a:hlinkClick r:id="rId2"/>
              </a:rPr>
              <a:t>http://</a:t>
            </a:r>
            <a:r>
              <a:rPr lang="en-GB" sz="2800" dirty="0">
                <a:hlinkClick r:id="rId2"/>
              </a:rPr>
              <a:t>www.seanoe.org/data/00311/42182</a:t>
            </a:r>
            <a:r>
              <a:rPr lang="en-GB" sz="2800" dirty="0" smtClean="0">
                <a:hlinkClick r:id="rId2"/>
              </a:rPr>
              <a:t>/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2219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work - Tracking of citations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180"/>
            <a:ext cx="8229600" cy="4927984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Need to be able to perform cited reference searches on data DOIs to find citations in literature.</a:t>
            </a:r>
          </a:p>
          <a:p>
            <a:endParaRPr lang="en-GB" sz="2400" dirty="0"/>
          </a:p>
          <a:p>
            <a:r>
              <a:rPr lang="en-GB" sz="2400" dirty="0" err="1" smtClean="0"/>
              <a:t>CrossRef</a:t>
            </a:r>
            <a:r>
              <a:rPr lang="en-GB" sz="2400" dirty="0" smtClean="0"/>
              <a:t> vs. </a:t>
            </a:r>
            <a:r>
              <a:rPr lang="en-GB" sz="2400" dirty="0" err="1" smtClean="0"/>
              <a:t>DataCite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Scientific publications predominantly use </a:t>
            </a:r>
            <a:r>
              <a:rPr lang="en-GB" sz="2400" dirty="0" err="1" smtClean="0"/>
              <a:t>CrossRef</a:t>
            </a:r>
            <a:r>
              <a:rPr lang="en-GB" sz="2400" dirty="0" smtClean="0"/>
              <a:t> DOIs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Data predominantly us </a:t>
            </a:r>
            <a:r>
              <a:rPr lang="en-GB" sz="2400" dirty="0" err="1" smtClean="0"/>
              <a:t>DataCite</a:t>
            </a:r>
            <a:r>
              <a:rPr lang="en-GB" sz="2400" dirty="0" smtClean="0"/>
              <a:t> DOIs</a:t>
            </a:r>
          </a:p>
          <a:p>
            <a:r>
              <a:rPr lang="en-GB" sz="2400" dirty="0" smtClean="0"/>
              <a:t>On going to work to build link between </a:t>
            </a:r>
            <a:r>
              <a:rPr lang="en-GB" sz="2400" dirty="0" err="1" smtClean="0"/>
              <a:t>CrossRef</a:t>
            </a:r>
            <a:r>
              <a:rPr lang="en-GB" sz="2400" dirty="0" smtClean="0"/>
              <a:t> and </a:t>
            </a:r>
            <a:r>
              <a:rPr lang="en-GB" sz="2400" dirty="0" err="1" smtClean="0"/>
              <a:t>DataCite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 smtClean="0"/>
              <a:t>Data citation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Data DOIs cited in main body of papers -&gt; search implications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Data paper DOIs cited in references -&gt; additional publication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2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93174"/>
            <a:ext cx="7772400" cy="1559627"/>
          </a:xfrm>
        </p:spPr>
        <p:txBody>
          <a:bodyPr>
            <a:normAutofit/>
          </a:bodyPr>
          <a:lstStyle/>
          <a:p>
            <a:r>
              <a:rPr lang="en-GB" dirty="0" smtClean="0"/>
              <a:t>Data standards and integration;</a:t>
            </a:r>
            <a:br>
              <a:rPr lang="en-GB" dirty="0" smtClean="0"/>
            </a:br>
            <a:r>
              <a:rPr lang="en-GB" dirty="0" smtClean="0"/>
              <a:t>Sensor Web Enablement and Linked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5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Sensor webs - connecting data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23728" y="6237312"/>
            <a:ext cx="4896544" cy="62068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BODC IT discussion meeting; Sensor observation Services</a:t>
            </a:r>
          </a:p>
          <a:p>
            <a:r>
              <a:rPr lang="en-GB" smtClean="0"/>
              <a:t>Justin Buck (juck@bodc.ac.uk);  8</a:t>
            </a:r>
            <a:r>
              <a:rPr lang="en-GB" baseline="30000" smtClean="0"/>
              <a:t>th</a:t>
            </a:r>
            <a:r>
              <a:rPr lang="en-GB" smtClean="0"/>
              <a:t> Jan 2014	</a:t>
            </a:r>
            <a:endParaRPr lang="en-GB" dirty="0"/>
          </a:p>
        </p:txBody>
      </p:sp>
      <p:pic>
        <p:nvPicPr>
          <p:cNvPr id="1028" name="Picture 4" descr="http://www.sensorsmag.com/files/sensor/nodes/2007/1338/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913" y="1128892"/>
            <a:ext cx="6211605" cy="46581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4756" y="5385555"/>
            <a:ext cx="831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From </a:t>
            </a:r>
            <a:r>
              <a:rPr lang="en-GB" sz="1200" dirty="0" smtClean="0">
                <a:hlinkClick r:id="rId3"/>
              </a:rPr>
              <a:t>http://www.sensorsmag.com/networking-communications/wireless-applications/the-big-picture-sensor-webs-disaster-response-demo-1338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144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OGC, SWE, O&amp;M?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548"/>
            <a:ext cx="8229600" cy="43686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OGC – Open Geospatial Consortium</a:t>
            </a:r>
          </a:p>
          <a:p>
            <a:pPr>
              <a:buNone/>
            </a:pPr>
            <a:r>
              <a:rPr lang="en-GB" dirty="0" smtClean="0"/>
              <a:t>SWE – Sensor Web Enablement initiative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OGC Defined prototyped and tested sensor web components used here: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Sensor Model Language (</a:t>
            </a:r>
            <a:r>
              <a:rPr lang="en-GB" dirty="0" err="1" smtClean="0"/>
              <a:t>SensorML</a:t>
            </a:r>
            <a:r>
              <a:rPr lang="en-GB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Observations &amp; Measurements (O&amp;M)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Sensor Observation Service (SOS)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6372200" y="1556792"/>
            <a:ext cx="23762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Sensor Web Enablement</a:t>
            </a:r>
            <a:endParaRPr lang="en-GB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51520" y="2852936"/>
            <a:ext cx="8496944" cy="1008112"/>
            <a:chOff x="647564" y="2852936"/>
            <a:chExt cx="8496944" cy="1008112"/>
          </a:xfrm>
        </p:grpSpPr>
        <p:sp>
          <p:nvSpPr>
            <p:cNvPr id="7" name="Rounded Rectangle 6"/>
            <p:cNvSpPr/>
            <p:nvPr/>
          </p:nvSpPr>
          <p:spPr>
            <a:xfrm>
              <a:off x="647564" y="2924944"/>
              <a:ext cx="2376264" cy="79208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Sensor Model Language</a:t>
              </a:r>
              <a:endParaRPr lang="en-GB" sz="24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27884" y="2852936"/>
              <a:ext cx="2736304" cy="100811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Observations &amp; Measurements</a:t>
              </a:r>
              <a:endParaRPr lang="en-GB" sz="24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768244" y="2924944"/>
              <a:ext cx="2376264" cy="79208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...</a:t>
              </a:r>
              <a:endParaRPr lang="en-GB" sz="2800" b="1" dirty="0"/>
            </a:p>
          </p:txBody>
        </p:sp>
      </p:grpSp>
      <p:cxnSp>
        <p:nvCxnSpPr>
          <p:cNvPr id="10" name="Straight Arrow Connector 9"/>
          <p:cNvCxnSpPr>
            <a:stCxn id="7" idx="0"/>
            <a:endCxn id="5" idx="2"/>
          </p:cNvCxnSpPr>
          <p:nvPr/>
        </p:nvCxnSpPr>
        <p:spPr>
          <a:xfrm flipV="1">
            <a:off x="1439652" y="2348880"/>
            <a:ext cx="6120680" cy="57606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V="1">
            <a:off x="4499992" y="2348880"/>
            <a:ext cx="3060340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  <a:endCxn id="5" idx="2"/>
          </p:cNvCxnSpPr>
          <p:nvPr/>
        </p:nvCxnSpPr>
        <p:spPr>
          <a:xfrm flipV="1">
            <a:off x="7560332" y="2348880"/>
            <a:ext cx="0" cy="57606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INSPIRE directive (ISO 19115)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INSPIRE directive came into force on 15 May 2007 and will be implemented in various stages,</a:t>
            </a:r>
            <a:r>
              <a:rPr lang="en-GB" b="1" dirty="0"/>
              <a:t> with full implementation required by 2019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 INSPIRE directive aims to create a European Union (EU) spatial data infrastructure. This will enable the sharing of environmental spatial information among public sector organisations and better facilitate public access to spatial information across Europe.</a:t>
            </a:r>
          </a:p>
          <a:p>
            <a:endParaRPr lang="en-GB" dirty="0" smtClean="0"/>
          </a:p>
          <a:p>
            <a:r>
              <a:rPr lang="en-GB" sz="2400" dirty="0" smtClean="0"/>
              <a:t>Adopting OGC </a:t>
            </a:r>
            <a:r>
              <a:rPr lang="en-GB" sz="2400" dirty="0" err="1" smtClean="0"/>
              <a:t>SensorML</a:t>
            </a:r>
            <a:r>
              <a:rPr lang="en-GB" sz="2400" dirty="0" smtClean="0"/>
              <a:t>/O&amp;M enables INSPIRE compliance.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84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 data/semantic 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072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Describe </a:t>
            </a:r>
            <a:r>
              <a:rPr lang="en-GB" sz="2400" dirty="0"/>
              <a:t>a recommended best practice for exposing, sharing, and connecting pieces of </a:t>
            </a:r>
            <a:r>
              <a:rPr lang="en-GB" sz="2400" dirty="0">
                <a:hlinkClick r:id="rId2"/>
              </a:rPr>
              <a:t>data</a:t>
            </a:r>
            <a:r>
              <a:rPr lang="en-GB" sz="2400" dirty="0"/>
              <a:t>, </a:t>
            </a:r>
            <a:r>
              <a:rPr lang="en-GB" sz="2400" dirty="0">
                <a:hlinkClick r:id="rId3"/>
              </a:rPr>
              <a:t>information</a:t>
            </a:r>
            <a:r>
              <a:rPr lang="en-GB" sz="2400" dirty="0"/>
              <a:t>, and </a:t>
            </a:r>
            <a:r>
              <a:rPr lang="en-GB" sz="2400" dirty="0">
                <a:hlinkClick r:id="rId4"/>
              </a:rPr>
              <a:t>knowledge </a:t>
            </a:r>
            <a:r>
              <a:rPr lang="en-GB" sz="2400" dirty="0"/>
              <a:t>on the Semantic Web using </a:t>
            </a:r>
            <a:r>
              <a:rPr lang="en-GB" sz="2400" dirty="0">
                <a:hlinkClick r:id="rId5"/>
              </a:rPr>
              <a:t>URIs</a:t>
            </a:r>
            <a:r>
              <a:rPr lang="en-GB" sz="2400" dirty="0"/>
              <a:t> </a:t>
            </a:r>
            <a:r>
              <a:rPr lang="en-GB" sz="2400" dirty="0" smtClean="0"/>
              <a:t>and </a:t>
            </a:r>
            <a:r>
              <a:rPr lang="en-GB" sz="2400" dirty="0">
                <a:hlinkClick r:id="rId6"/>
              </a:rPr>
              <a:t>RDF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Semantic </a:t>
            </a:r>
            <a:r>
              <a:rPr lang="en-GB" sz="2400" dirty="0"/>
              <a:t>Web technologies provide an environment where applications can aggregate and </a:t>
            </a:r>
            <a:r>
              <a:rPr lang="en-GB" sz="2400" dirty="0">
                <a:hlinkClick r:id="rId7"/>
              </a:rPr>
              <a:t>query</a:t>
            </a:r>
            <a:r>
              <a:rPr lang="en-GB" sz="2400" dirty="0"/>
              <a:t> that data, draw </a:t>
            </a:r>
            <a:r>
              <a:rPr lang="en-GB" sz="2400" dirty="0">
                <a:hlinkClick r:id="rId8"/>
              </a:rPr>
              <a:t>inferences</a:t>
            </a:r>
            <a:r>
              <a:rPr lang="en-GB" sz="2400" dirty="0"/>
              <a:t> using controlled </a:t>
            </a:r>
            <a:r>
              <a:rPr lang="en-GB" sz="2400" dirty="0">
                <a:hlinkClick r:id="rId9"/>
              </a:rPr>
              <a:t>vocabularies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Data </a:t>
            </a:r>
            <a:r>
              <a:rPr lang="en-GB" sz="2400" dirty="0"/>
              <a:t>needs to be available in a standard format (RDF, SPARQL endpoints) in order to be interconnected as Linked Data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21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9" y="93335"/>
            <a:ext cx="3831046" cy="1893119"/>
          </a:xfrm>
        </p:spPr>
        <p:txBody>
          <a:bodyPr/>
          <a:lstStyle/>
          <a:p>
            <a:r>
              <a:rPr lang="en-GB" dirty="0" smtClean="0"/>
              <a:t>NERC vocabulary server linkages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raw.github.com/adamml/LinkedOceanDataCloud/master/linkedOceanDataClo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" y="2276080"/>
            <a:ext cx="7661992" cy="3411192"/>
          </a:xfrm>
          <a:prstGeom prst="rect">
            <a:avLst/>
          </a:prstGeom>
          <a:noFill/>
        </p:spPr>
      </p:pic>
      <p:pic>
        <p:nvPicPr>
          <p:cNvPr id="5" name="Picture 4" descr="figure2_fiveStarsOfLinkedDa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1738" y="50444"/>
            <a:ext cx="4903075" cy="21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context of a dataset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3940" y="1196752"/>
            <a:ext cx="4831021" cy="3312368"/>
          </a:xfrm>
          <a:prstGeom prst="rect">
            <a:avLst/>
          </a:prstGeom>
        </p:spPr>
      </p:pic>
      <p:pic>
        <p:nvPicPr>
          <p:cNvPr id="5" name="Picture 4" descr="n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9034"/>
            <a:ext cx="5284519" cy="3217225"/>
          </a:xfrm>
          <a:prstGeom prst="rect">
            <a:avLst/>
          </a:prstGeom>
        </p:spPr>
      </p:pic>
      <p:pic>
        <p:nvPicPr>
          <p:cNvPr id="6" name="Picture 2" descr="http://www.cfas.ac.uk/pages/bdata/d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268760"/>
            <a:ext cx="2952328" cy="1198432"/>
          </a:xfrm>
          <a:prstGeom prst="rect">
            <a:avLst/>
          </a:prstGeom>
          <a:noFill/>
        </p:spPr>
      </p:pic>
      <p:pic>
        <p:nvPicPr>
          <p:cNvPr id="7" name="Picture 6" descr="blue_planet_open_oce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7181" y="2732128"/>
            <a:ext cx="4287780" cy="313826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059832" y="1867976"/>
            <a:ext cx="3384376" cy="6249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59832" y="2492896"/>
            <a:ext cx="3600400" cy="273630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47664" y="2492896"/>
            <a:ext cx="720080" cy="25202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1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 smtClean="0"/>
              <a:t>Justin Buck (BODC), Thomas </a:t>
            </a:r>
            <a:r>
              <a:rPr lang="en-GB" sz="1600" dirty="0" err="1"/>
              <a:t>Loubrieu</a:t>
            </a:r>
            <a:r>
              <a:rPr lang="en-GB" sz="1600" dirty="0"/>
              <a:t> (</a:t>
            </a:r>
            <a:r>
              <a:rPr lang="en-GB" sz="1600" dirty="0" err="1"/>
              <a:t>Ifremer</a:t>
            </a:r>
            <a:r>
              <a:rPr lang="en-GB" sz="1600" dirty="0"/>
              <a:t>), Fred </a:t>
            </a:r>
            <a:r>
              <a:rPr lang="en-GB" sz="1600" dirty="0" err="1"/>
              <a:t>Merceur</a:t>
            </a:r>
            <a:r>
              <a:rPr lang="en-GB" sz="1600" dirty="0"/>
              <a:t> (</a:t>
            </a:r>
            <a:r>
              <a:rPr lang="en-GB" sz="1600" dirty="0" err="1"/>
              <a:t>Ifremer</a:t>
            </a:r>
            <a:r>
              <a:rPr lang="en-GB" sz="1600" dirty="0"/>
              <a:t>), Ken Casey (NOAA), Megan Scanderbeg (Scripps)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81" y="4126451"/>
            <a:ext cx="1424766" cy="129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rgo_Logo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7538" y="4126450"/>
            <a:ext cx="1296144" cy="129178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2602351"/>
            <a:ext cx="7772400" cy="584200"/>
          </a:xfrm>
        </p:spPr>
        <p:txBody>
          <a:bodyPr>
            <a:noAutofit/>
          </a:bodyPr>
          <a:lstStyle/>
          <a:p>
            <a:r>
              <a:rPr lang="en-GB" sz="3600" dirty="0" smtClean="0"/>
              <a:t>Argo and DOIs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483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42968" b="40388"/>
          <a:stretch/>
        </p:blipFill>
        <p:spPr>
          <a:xfrm>
            <a:off x="106875" y="391875"/>
            <a:ext cx="8918369" cy="52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Early version of BODC </a:t>
            </a:r>
            <a:r>
              <a:rPr lang="en-GB" sz="2400" dirty="0"/>
              <a:t>linked </a:t>
            </a:r>
            <a:r>
              <a:rPr lang="en-GB" sz="2400" dirty="0" smtClean="0"/>
              <a:t>data: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http://linked.bodc.ac.uk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Example query:</a:t>
            </a:r>
          </a:p>
          <a:p>
            <a:r>
              <a:rPr lang="es-ES" sz="1600" dirty="0"/>
              <a:t>SELECT ?x ?y ?z</a:t>
            </a:r>
          </a:p>
          <a:p>
            <a:r>
              <a:rPr lang="es-ES" sz="1600" dirty="0"/>
              <a:t>    WHERE {</a:t>
            </a:r>
          </a:p>
          <a:p>
            <a:r>
              <a:rPr lang="es-ES" sz="1600" dirty="0"/>
              <a:t>       &lt;http://linked.bodc.ac.uk/series/910944&gt; ?y ?z .</a:t>
            </a:r>
          </a:p>
          <a:p>
            <a:r>
              <a:rPr lang="es-ES" sz="1600" dirty="0"/>
              <a:t>    }</a:t>
            </a:r>
            <a:endParaRPr lang="en-GB" sz="1600" dirty="0"/>
          </a:p>
          <a:p>
            <a:endParaRPr lang="en-GB" dirty="0" smtClean="0"/>
          </a:p>
          <a:p>
            <a:r>
              <a:rPr lang="en-GB" sz="2400" dirty="0" smtClean="0"/>
              <a:t>For a non-oceanographic domain example see BBC things:</a:t>
            </a:r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www.bbc.co.uk/things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015" y="-29410"/>
            <a:ext cx="6588224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333746" y="1628800"/>
            <a:ext cx="1728192" cy="144016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185700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SenseOcean</a:t>
            </a:r>
            <a:endParaRPr lang="en-GB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GB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8304" y="-273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WEB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56" idx="3"/>
            <a:endCxn id="68" idx="1"/>
          </p:cNvCxnSpPr>
          <p:nvPr/>
        </p:nvCxnSpPr>
        <p:spPr>
          <a:xfrm flipV="1">
            <a:off x="4826877" y="721706"/>
            <a:ext cx="2487364" cy="200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954669" y="1395209"/>
            <a:ext cx="187220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PURL agent </a:t>
            </a:r>
            <a:endParaRPr lang="en-GB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860948" y="1908294"/>
            <a:ext cx="2488182" cy="2864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3"/>
          </p:cNvCxnSpPr>
          <p:nvPr/>
        </p:nvCxnSpPr>
        <p:spPr>
          <a:xfrm flipV="1">
            <a:off x="4826877" y="1395209"/>
            <a:ext cx="2481427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59608" y="1321023"/>
            <a:ext cx="661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RDF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5904397" y="1760765"/>
            <a:ext cx="936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SensorML</a:t>
            </a:r>
            <a:endParaRPr lang="en-GB" sz="1200" b="1" dirty="0"/>
          </a:p>
        </p:txBody>
      </p:sp>
      <p:pic>
        <p:nvPicPr>
          <p:cNvPr id="1027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41" y="1268760"/>
            <a:ext cx="1290207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59" y="1794860"/>
            <a:ext cx="1296144" cy="7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954669" y="3897052"/>
            <a:ext cx="2816078" cy="27723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773415" y="4175321"/>
            <a:ext cx="1100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Access Control</a:t>
            </a:r>
            <a:endParaRPr lang="en-GB" sz="1200" dirty="0"/>
          </a:p>
        </p:txBody>
      </p:sp>
      <p:sp>
        <p:nvSpPr>
          <p:cNvPr id="38" name="Rectangle 37">
            <a:hlinkClick r:id="" action="ppaction://noaction"/>
          </p:cNvPr>
          <p:cNvSpPr/>
          <p:nvPr/>
        </p:nvSpPr>
        <p:spPr>
          <a:xfrm>
            <a:off x="3347864" y="4653136"/>
            <a:ext cx="187220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943816" y="4735197"/>
            <a:ext cx="700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ERDDAP</a:t>
            </a:r>
            <a:endParaRPr lang="en-GB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15" y="5012196"/>
            <a:ext cx="1291115" cy="103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515396" y="353795"/>
            <a:ext cx="1216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RDF/HTML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954669" y="237721"/>
            <a:ext cx="187220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NVS2</a:t>
            </a:r>
            <a:endParaRPr lang="en-GB" dirty="0"/>
          </a:p>
        </p:txBody>
      </p:sp>
      <p:grpSp>
        <p:nvGrpSpPr>
          <p:cNvPr id="45" name="Group 44"/>
          <p:cNvGrpSpPr/>
          <p:nvPr/>
        </p:nvGrpSpPr>
        <p:grpSpPr>
          <a:xfrm>
            <a:off x="319336" y="5064188"/>
            <a:ext cx="1804392" cy="1173124"/>
            <a:chOff x="319336" y="5064188"/>
            <a:chExt cx="1804392" cy="1173124"/>
          </a:xfrm>
        </p:grpSpPr>
        <p:sp>
          <p:nvSpPr>
            <p:cNvPr id="51" name="Rectangle 50"/>
            <p:cNvSpPr/>
            <p:nvPr/>
          </p:nvSpPr>
          <p:spPr>
            <a:xfrm>
              <a:off x="611560" y="5064188"/>
              <a:ext cx="1512168" cy="11731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19336" y="5335095"/>
              <a:ext cx="584448" cy="2910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9336" y="5804424"/>
              <a:ext cx="584448" cy="2910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Folded Corner 51"/>
          <p:cNvSpPr/>
          <p:nvPr/>
        </p:nvSpPr>
        <p:spPr>
          <a:xfrm>
            <a:off x="1043194" y="5445224"/>
            <a:ext cx="252028" cy="31565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olded Corner 61"/>
          <p:cNvSpPr/>
          <p:nvPr/>
        </p:nvSpPr>
        <p:spPr>
          <a:xfrm>
            <a:off x="1655676" y="5445223"/>
            <a:ext cx="252028" cy="31565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olded Corner 62"/>
          <p:cNvSpPr/>
          <p:nvPr/>
        </p:nvSpPr>
        <p:spPr>
          <a:xfrm>
            <a:off x="1367644" y="5778118"/>
            <a:ext cx="252028" cy="31565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1081079" y="5074086"/>
            <a:ext cx="797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File Store</a:t>
            </a:r>
            <a:endParaRPr lang="en-GB" sz="1100" dirty="0"/>
          </a:p>
        </p:txBody>
      </p:sp>
      <p:pic>
        <p:nvPicPr>
          <p:cNvPr id="6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41" y="332656"/>
            <a:ext cx="1290207" cy="7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Elbow Connector 65"/>
          <p:cNvCxnSpPr/>
          <p:nvPr/>
        </p:nvCxnSpPr>
        <p:spPr>
          <a:xfrm flipH="1">
            <a:off x="1547664" y="912503"/>
            <a:ext cx="1303737" cy="611144"/>
          </a:xfrm>
          <a:prstGeom prst="straightConnector1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65"/>
          <p:cNvCxnSpPr>
            <a:stCxn id="24" idx="1"/>
            <a:endCxn id="4" idx="4"/>
          </p:cNvCxnSpPr>
          <p:nvPr/>
        </p:nvCxnSpPr>
        <p:spPr>
          <a:xfrm flipH="1">
            <a:off x="2061938" y="1899265"/>
            <a:ext cx="892731" cy="449615"/>
          </a:xfrm>
          <a:prstGeom prst="straightConnector1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1" idx="3"/>
          </p:cNvCxnSpPr>
          <p:nvPr/>
        </p:nvCxnSpPr>
        <p:spPr>
          <a:xfrm>
            <a:off x="2123728" y="5650750"/>
            <a:ext cx="83094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65"/>
          <p:cNvCxnSpPr>
            <a:endCxn id="36" idx="0"/>
          </p:cNvCxnSpPr>
          <p:nvPr/>
        </p:nvCxnSpPr>
        <p:spPr>
          <a:xfrm>
            <a:off x="4362708" y="3620540"/>
            <a:ext cx="0" cy="276512"/>
          </a:xfrm>
          <a:prstGeom prst="straightConnector1">
            <a:avLst/>
          </a:prstGeom>
          <a:ln w="38100">
            <a:head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2966222" y="2606112"/>
            <a:ext cx="187220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52North </a:t>
            </a:r>
          </a:p>
          <a:p>
            <a:pPr algn="ctr"/>
            <a:r>
              <a:rPr lang="en-GB" sz="1600" dirty="0" smtClean="0"/>
              <a:t>SOS Access Point</a:t>
            </a:r>
            <a:endParaRPr lang="en-GB" sz="1600" dirty="0"/>
          </a:p>
        </p:txBody>
      </p:sp>
      <p:cxnSp>
        <p:nvCxnSpPr>
          <p:cNvPr id="1030" name="Straight Arrow Connector 1029"/>
          <p:cNvCxnSpPr>
            <a:endCxn id="4" idx="4"/>
          </p:cNvCxnSpPr>
          <p:nvPr/>
        </p:nvCxnSpPr>
        <p:spPr>
          <a:xfrm flipH="1" flipV="1">
            <a:off x="2061938" y="2348880"/>
            <a:ext cx="892732" cy="808224"/>
          </a:xfrm>
          <a:prstGeom prst="straightConnector1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1" idx="3"/>
            <a:endCxn id="121" idx="1"/>
          </p:cNvCxnSpPr>
          <p:nvPr/>
        </p:nvCxnSpPr>
        <p:spPr>
          <a:xfrm>
            <a:off x="4838430" y="3110168"/>
            <a:ext cx="2614646" cy="2535389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5770747" y="5941141"/>
            <a:ext cx="985387" cy="8797"/>
          </a:xfrm>
          <a:prstGeom prst="straightConnector1">
            <a:avLst/>
          </a:prstGeom>
          <a:ln w="38100">
            <a:head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36" name="Smiley Face 1035"/>
          <p:cNvSpPr/>
          <p:nvPr/>
        </p:nvSpPr>
        <p:spPr>
          <a:xfrm>
            <a:off x="6756134" y="5624758"/>
            <a:ext cx="642135" cy="5715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Arrow Connector 111"/>
          <p:cNvCxnSpPr>
            <a:stCxn id="101" idx="3"/>
            <a:endCxn id="116" idx="1"/>
          </p:cNvCxnSpPr>
          <p:nvPr/>
        </p:nvCxnSpPr>
        <p:spPr>
          <a:xfrm>
            <a:off x="4838430" y="3110168"/>
            <a:ext cx="2560930" cy="1638406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60" y="4345649"/>
            <a:ext cx="1336224" cy="80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4850225" y="2873078"/>
            <a:ext cx="1070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err="1" smtClean="0"/>
              <a:t>DescribeSensor</a:t>
            </a:r>
            <a:endParaRPr lang="en-GB" sz="9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4825148" y="3538406"/>
            <a:ext cx="1438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 smtClean="0"/>
              <a:t>GetObservation</a:t>
            </a:r>
            <a:endParaRPr lang="en-GB" sz="1200" b="1" dirty="0"/>
          </a:p>
        </p:txBody>
      </p:sp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76" y="5244421"/>
            <a:ext cx="1330288" cy="8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5" name="Straight Arrow Connector 124"/>
          <p:cNvCxnSpPr/>
          <p:nvPr/>
        </p:nvCxnSpPr>
        <p:spPr>
          <a:xfrm>
            <a:off x="5794642" y="5753779"/>
            <a:ext cx="9614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TextBox 1049"/>
          <p:cNvSpPr txBox="1"/>
          <p:nvPr/>
        </p:nvSpPr>
        <p:spPr>
          <a:xfrm>
            <a:off x="6097374" y="5179062"/>
            <a:ext cx="530613" cy="26161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UUID</a:t>
            </a:r>
            <a:endParaRPr lang="en-GB" sz="1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617463" y="5456846"/>
            <a:ext cx="328454" cy="169277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sz="500" dirty="0" smtClean="0"/>
              <a:t>UUID</a:t>
            </a:r>
            <a:endParaRPr lang="en-GB" sz="7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039190" y="5456845"/>
            <a:ext cx="328454" cy="169277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sz="500" dirty="0" smtClean="0"/>
              <a:t>UUID</a:t>
            </a:r>
            <a:endParaRPr lang="en-GB" sz="7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329431" y="5771864"/>
            <a:ext cx="328454" cy="169277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sz="500" dirty="0" smtClean="0"/>
              <a:t>UUID</a:t>
            </a:r>
            <a:endParaRPr lang="en-GB" sz="700" dirty="0"/>
          </a:p>
        </p:txBody>
      </p:sp>
      <p:pic>
        <p:nvPicPr>
          <p:cNvPr id="5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76" y="2725854"/>
            <a:ext cx="1347272" cy="81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>
            <a:stCxn id="24" idx="3"/>
            <a:endCxn id="54" idx="1"/>
          </p:cNvCxnSpPr>
          <p:nvPr/>
        </p:nvCxnSpPr>
        <p:spPr>
          <a:xfrm>
            <a:off x="4826877" y="1899265"/>
            <a:ext cx="2430299" cy="12328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08135" y="2207911"/>
            <a:ext cx="555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RDF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401438" y="741777"/>
            <a:ext cx="1370362" cy="101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790321" y="1268759"/>
            <a:ext cx="397303" cy="509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lded Corner 6"/>
          <p:cNvSpPr/>
          <p:nvPr/>
        </p:nvSpPr>
        <p:spPr>
          <a:xfrm>
            <a:off x="521135" y="418454"/>
            <a:ext cx="808295" cy="85030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Sensor Models</a:t>
            </a:r>
            <a:endParaRPr lang="en-GB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613707" y="802978"/>
            <a:ext cx="83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SKOS</a:t>
            </a:r>
            <a:endParaRPr lang="en-GB" sz="1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70297" y="1328953"/>
            <a:ext cx="83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SSN</a:t>
            </a:r>
            <a:endParaRPr lang="en-GB" sz="1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4" name="Folded Corner 73"/>
          <p:cNvSpPr/>
          <p:nvPr/>
        </p:nvSpPr>
        <p:spPr>
          <a:xfrm>
            <a:off x="425022" y="3825746"/>
            <a:ext cx="904408" cy="97614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Sensor Instances</a:t>
            </a:r>
            <a:endParaRPr lang="en-GB" sz="1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140873" y="2268762"/>
            <a:ext cx="83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SSN</a:t>
            </a:r>
            <a:endParaRPr lang="en-GB" sz="1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9" name="TextBox 78"/>
          <p:cNvSpPr txBox="1"/>
          <p:nvPr/>
        </p:nvSpPr>
        <p:spPr>
          <a:xfrm rot="20015210">
            <a:off x="7487622" y="3003216"/>
            <a:ext cx="103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instance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7" name="TextBox 86"/>
          <p:cNvSpPr txBox="1"/>
          <p:nvPr/>
        </p:nvSpPr>
        <p:spPr>
          <a:xfrm rot="20015210">
            <a:off x="7585140" y="4683974"/>
            <a:ext cx="103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instance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4" name="Arc 43"/>
          <p:cNvSpPr/>
          <p:nvPr/>
        </p:nvSpPr>
        <p:spPr>
          <a:xfrm>
            <a:off x="8627456" y="2124072"/>
            <a:ext cx="337032" cy="2052011"/>
          </a:xfrm>
          <a:prstGeom prst="arc">
            <a:avLst>
              <a:gd name="adj1" fmla="val 16200000"/>
              <a:gd name="adj2" fmla="val 545579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>
            <a:hlinkClick r:id="" action="ppaction://noaction"/>
          </p:cNvPr>
          <p:cNvSpPr txBox="1"/>
          <p:nvPr/>
        </p:nvSpPr>
        <p:spPr>
          <a:xfrm rot="20015210">
            <a:off x="7562822" y="5547159"/>
            <a:ext cx="121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observation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7" name="TextBox 96"/>
          <p:cNvSpPr txBox="1"/>
          <p:nvPr/>
        </p:nvSpPr>
        <p:spPr>
          <a:xfrm rot="20015210">
            <a:off x="7467745" y="528204"/>
            <a:ext cx="103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L22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3" name="Curved Connector 72"/>
          <p:cNvCxnSpPr>
            <a:endCxn id="4" idx="3"/>
          </p:cNvCxnSpPr>
          <p:nvPr/>
        </p:nvCxnSpPr>
        <p:spPr>
          <a:xfrm rot="10800000">
            <a:off x="1197843" y="3068960"/>
            <a:ext cx="1756827" cy="1584176"/>
          </a:xfrm>
          <a:prstGeom prst="curvedConnector2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4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54" y="3643137"/>
            <a:ext cx="1341749" cy="80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105"/>
          <p:cNvSpPr txBox="1"/>
          <p:nvPr/>
        </p:nvSpPr>
        <p:spPr>
          <a:xfrm rot="20015210">
            <a:off x="7390662" y="3864015"/>
            <a:ext cx="121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observation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08" name="Straight Arrow Connector 111"/>
          <p:cNvCxnSpPr>
            <a:endCxn id="104" idx="1"/>
          </p:cNvCxnSpPr>
          <p:nvPr/>
        </p:nvCxnSpPr>
        <p:spPr>
          <a:xfrm>
            <a:off x="4874294" y="1908294"/>
            <a:ext cx="2395160" cy="2139435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222959" y="3312763"/>
            <a:ext cx="555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0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4" grpId="0" animBg="1"/>
      <p:bldP spid="31" grpId="0"/>
      <p:bldP spid="34" grpId="0"/>
      <p:bldP spid="36" grpId="0" animBg="1"/>
      <p:bldP spid="37" grpId="0"/>
      <p:bldP spid="38" grpId="0" animBg="1"/>
      <p:bldP spid="42" grpId="0"/>
      <p:bldP spid="55" grpId="0"/>
      <p:bldP spid="56" grpId="0" animBg="1"/>
      <p:bldP spid="52" grpId="0" animBg="1"/>
      <p:bldP spid="62" grpId="0" animBg="1"/>
      <p:bldP spid="63" grpId="0" animBg="1"/>
      <p:bldP spid="64" grpId="0"/>
      <p:bldP spid="101" grpId="0" animBg="1"/>
      <p:bldP spid="1036" grpId="0" animBg="1"/>
      <p:bldP spid="117" grpId="0"/>
      <p:bldP spid="118" grpId="0"/>
      <p:bldP spid="1050" grpId="0" animBg="1"/>
      <p:bldP spid="132" grpId="0" animBg="1"/>
      <p:bldP spid="134" grpId="0" animBg="1"/>
      <p:bldP spid="135" grpId="0" animBg="1"/>
      <p:bldP spid="61" grpId="0"/>
      <p:bldP spid="14" grpId="0" animBg="1"/>
      <p:bldP spid="7" grpId="0" animBg="1"/>
      <p:bldP spid="70" grpId="0"/>
      <p:bldP spid="71" grpId="0"/>
      <p:bldP spid="74" grpId="0" animBg="1"/>
      <p:bldP spid="78" grpId="0"/>
      <p:bldP spid="79" grpId="0"/>
      <p:bldP spid="87" grpId="0"/>
      <p:bldP spid="44" grpId="0" animBg="1"/>
      <p:bldP spid="95" grpId="0"/>
      <p:bldP spid="97" grpId="0"/>
      <p:bldP spid="106" grpId="0"/>
      <p:bldP spid="1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" y="-123198"/>
            <a:ext cx="9142985" cy="732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6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"/>
          <a:stretch/>
        </p:blipFill>
        <p:spPr bwMode="auto">
          <a:xfrm>
            <a:off x="-1" y="0"/>
            <a:ext cx="9148415" cy="54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7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348"/>
            <a:ext cx="8229600" cy="4721783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OGC and Linked Data tools going into production</a:t>
            </a:r>
          </a:p>
          <a:p>
            <a:endParaRPr lang="en-GB" sz="2800" dirty="0" smtClean="0"/>
          </a:p>
          <a:p>
            <a:r>
              <a:rPr lang="en-GB" sz="2800" dirty="0" smtClean="0"/>
              <a:t>OGC </a:t>
            </a:r>
            <a:r>
              <a:rPr lang="en-GB" sz="2800" dirty="0" err="1" smtClean="0"/>
              <a:t>SensorML</a:t>
            </a:r>
            <a:r>
              <a:rPr lang="en-GB" sz="2800" dirty="0" smtClean="0"/>
              <a:t>/O&amp;M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INSPIRE compliance (ISO 19115)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Aligned with on-going EU projects and ‘Marine SWE profiles’ group. SOS services to broker data in </a:t>
            </a:r>
            <a:r>
              <a:rPr lang="en-GB" sz="2400" dirty="0" err="1" smtClean="0"/>
              <a:t>AltantOS</a:t>
            </a:r>
            <a:r>
              <a:rPr lang="en-GB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Efficiencies in data ingestion, processing and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r>
              <a:rPr lang="en-GB" sz="3200" dirty="0" smtClean="0"/>
              <a:t>Linked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SPARQL endpoint enables complete metadata 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Enables the linking of data beyond the oceanographic domain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Opens data up to a new communities of users e.g. ‘big data’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208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last thought on data discovery from a recent discussion with a colleague…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136"/>
            <a:ext cx="8229600" cy="4525963"/>
          </a:xfrm>
        </p:spPr>
        <p:txBody>
          <a:bodyPr/>
          <a:lstStyle/>
          <a:p>
            <a:r>
              <a:rPr lang="en-GB" sz="3200" dirty="0" smtClean="0"/>
              <a:t>“I </a:t>
            </a:r>
            <a:r>
              <a:rPr lang="en-GB" sz="3200" dirty="0"/>
              <a:t>was asking </a:t>
            </a:r>
            <a:r>
              <a:rPr lang="en-GB" sz="3200" dirty="0" smtClean="0"/>
              <a:t>[</a:t>
            </a: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data scientists</a:t>
            </a:r>
            <a:r>
              <a:rPr lang="en-GB" sz="3200" dirty="0" smtClean="0"/>
              <a:t>] </a:t>
            </a:r>
            <a:r>
              <a:rPr lang="en-GB" sz="3200" dirty="0"/>
              <a:t>how they discover their data and they all </a:t>
            </a:r>
            <a:r>
              <a:rPr lang="en-GB" sz="3200" dirty="0" smtClean="0"/>
              <a:t>answered”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Is next goal to ensure data standardisation and exposure maximises discoverability via Google et al.? </a:t>
            </a:r>
          </a:p>
          <a:p>
            <a:endParaRPr lang="en-GB" dirty="0"/>
          </a:p>
        </p:txBody>
      </p:sp>
      <p:pic>
        <p:nvPicPr>
          <p:cNvPr id="1026" name="Picture 2" descr="C:\Users\juck.NERC\Desktop\OceanSites\googlelogo_color_272x92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23" y="2867933"/>
            <a:ext cx="4156363" cy="14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-argo.ucsd.edu/papersp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22138"/>
            <a:ext cx="7210425" cy="482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9312" r="29946" b="20000"/>
          <a:stretch/>
        </p:blipFill>
        <p:spPr>
          <a:xfrm>
            <a:off x="374391" y="1866077"/>
            <a:ext cx="1073491" cy="2598159"/>
          </a:xfrm>
          <a:prstGeom prst="rect">
            <a:avLst/>
          </a:prstGeom>
        </p:spPr>
      </p:pic>
      <p:pic>
        <p:nvPicPr>
          <p:cNvPr id="6" name="Picture 5" descr="Argo_Logo_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065" y="284620"/>
            <a:ext cx="1296144" cy="1291787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4888012"/>
            <a:ext cx="9144000" cy="11798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1500" b="1" i="0" kern="1200" cap="all">
                <a:solidFill>
                  <a:srgbClr val="3879A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48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How to cite Argo data at a given point in time?</a:t>
            </a:r>
          </a:p>
          <a:p>
            <a:r>
              <a:rPr lang="en-GB" sz="2800" dirty="0" smtClean="0"/>
              <a:t>Can we do this with a single identifier?</a:t>
            </a:r>
          </a:p>
        </p:txBody>
      </p:sp>
    </p:spTree>
    <p:extLst>
      <p:ext uri="{BB962C8B-B14F-4D97-AF65-F5344CB8AC3E}">
        <p14:creationId xmlns:p14="http://schemas.microsoft.com/office/powerpoint/2010/main" val="20666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citations 2013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3496" y="5741723"/>
            <a:ext cx="5029200" cy="477982"/>
          </a:xfrm>
        </p:spPr>
        <p:txBody>
          <a:bodyPr/>
          <a:lstStyle/>
          <a:p>
            <a:r>
              <a:rPr lang="en-GB" dirty="0">
                <a:hlinkClick r:id="rId2"/>
              </a:rPr>
              <a:t>http://archimer.ifremer.fr/doc/00191/30237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8" y="1153486"/>
            <a:ext cx="7605609" cy="46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8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3100" dirty="0" smtClean="0"/>
              <a:t>Push from publishers and scientists for data citation: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 smtClean="0"/>
              <a:t>Publishers want to link journal articles to the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 smtClean="0"/>
              <a:t>Scientists want credit for data set creation and usage</a:t>
            </a:r>
          </a:p>
          <a:p>
            <a:pPr marL="0" indent="0">
              <a:buNone/>
            </a:pPr>
            <a:endParaRPr lang="en-GB" sz="3100" dirty="0" smtClean="0"/>
          </a:p>
          <a:p>
            <a:pPr>
              <a:buNone/>
            </a:pPr>
            <a:r>
              <a:rPr lang="en-GB" sz="3100" dirty="0" smtClean="0"/>
              <a:t>Adopted approach for Argo is to use:</a:t>
            </a:r>
          </a:p>
          <a:p>
            <a:pPr lvl="0" algn="ctr">
              <a:buNone/>
            </a:pPr>
            <a:r>
              <a:rPr lang="en-GB" sz="4100" dirty="0" smtClean="0">
                <a:solidFill>
                  <a:srgbClr val="0070C0"/>
                </a:solidFill>
              </a:rPr>
              <a:t>Digital Object Identifiers (DOI)</a:t>
            </a:r>
          </a:p>
          <a:p>
            <a:pPr>
              <a:buNone/>
            </a:pPr>
            <a:r>
              <a:rPr lang="en-GB" sz="3100" dirty="0" smtClean="0"/>
              <a:t>In particular </a:t>
            </a:r>
            <a:r>
              <a:rPr lang="en-GB" sz="3100" dirty="0" err="1" smtClean="0"/>
              <a:t>DataCite</a:t>
            </a:r>
            <a:r>
              <a:rPr lang="en-GB" sz="3100" dirty="0" smtClean="0"/>
              <a:t> DOIs as defined in:</a:t>
            </a:r>
          </a:p>
          <a:p>
            <a:pPr>
              <a:buNone/>
            </a:pPr>
            <a:r>
              <a:rPr lang="en-GB" sz="2300" dirty="0" smtClean="0">
                <a:hlinkClick r:id="rId2"/>
              </a:rPr>
              <a:t>http://schema.datacite.org/meta/kernel-3/doc/DataCite-MetadataKernel_v3.0.pdf</a:t>
            </a:r>
            <a:endParaRPr lang="en-GB" sz="2300" dirty="0" smtClean="0"/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3100" dirty="0" smtClean="0"/>
              <a:t>This enables reproducible research and ensures trust in scientific research arising from Argo data (see chapter by Adam </a:t>
            </a:r>
            <a:r>
              <a:rPr lang="en-GB" sz="3100" dirty="0" err="1" smtClean="0"/>
              <a:t>Leadbetter</a:t>
            </a:r>
            <a:r>
              <a:rPr lang="en-GB" sz="3100" dirty="0" smtClean="0"/>
              <a:t> in Collaborative </a:t>
            </a:r>
            <a:r>
              <a:rPr lang="en-GB" sz="3100" dirty="0"/>
              <a:t>Knowledge in Scientific Research </a:t>
            </a:r>
            <a:r>
              <a:rPr lang="en-GB" sz="3100" dirty="0" smtClean="0"/>
              <a:t>Networks. DOI</a:t>
            </a:r>
            <a:r>
              <a:rPr lang="en-GB" sz="3100" dirty="0"/>
              <a:t>: </a:t>
            </a:r>
            <a:r>
              <a:rPr lang="en-GB" sz="3100" dirty="0" smtClean="0"/>
              <a:t>10.4018/978-1-4666-6567-5)</a:t>
            </a:r>
          </a:p>
        </p:txBody>
      </p:sp>
    </p:spTree>
    <p:extLst>
      <p:ext uri="{BB962C8B-B14F-4D97-AF65-F5344CB8AC3E}">
        <p14:creationId xmlns:p14="http://schemas.microsoft.com/office/powerpoint/2010/main" val="3396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1595732" y="5445223"/>
            <a:ext cx="1152128" cy="947611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n 5"/>
          <p:cNvSpPr/>
          <p:nvPr/>
        </p:nvSpPr>
        <p:spPr>
          <a:xfrm>
            <a:off x="2603844" y="4971417"/>
            <a:ext cx="1152128" cy="947611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>
            <a:off x="2963884" y="5919028"/>
            <a:ext cx="1152128" cy="947611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n 7"/>
          <p:cNvSpPr/>
          <p:nvPr/>
        </p:nvSpPr>
        <p:spPr>
          <a:xfrm>
            <a:off x="1451716" y="4581128"/>
            <a:ext cx="1152128" cy="947611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899988" y="4353597"/>
            <a:ext cx="3456384" cy="1595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0. Serving of datasets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Data publication terminology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1595732" y="5445223"/>
            <a:ext cx="1152128" cy="947611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n 5"/>
          <p:cNvSpPr/>
          <p:nvPr/>
        </p:nvSpPr>
        <p:spPr>
          <a:xfrm>
            <a:off x="2603844" y="4971417"/>
            <a:ext cx="1152128" cy="947611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>
            <a:off x="2963884" y="5919028"/>
            <a:ext cx="1152128" cy="947611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n 7"/>
          <p:cNvSpPr/>
          <p:nvPr/>
        </p:nvSpPr>
        <p:spPr>
          <a:xfrm>
            <a:off x="1451716" y="4581128"/>
            <a:ext cx="1152128" cy="947611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899988" y="4353597"/>
            <a:ext cx="3456384" cy="1595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0. Serving of datasets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9988" y="2420888"/>
            <a:ext cx="3456384" cy="1595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1</a:t>
            </a:r>
            <a:r>
              <a:rPr lang="en-GB" sz="4400" b="1" dirty="0" smtClean="0">
                <a:solidFill>
                  <a:schemeClr val="tx1"/>
                </a:solidFill>
              </a:rPr>
              <a:t>. Dataset citation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2179258" y="2276872"/>
            <a:ext cx="2001300" cy="1116125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39" y="2003215"/>
            <a:ext cx="946292" cy="8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1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134857" y="8607"/>
            <a:ext cx="6653563" cy="6858032"/>
            <a:chOff x="294701" y="8607"/>
            <a:chExt cx="6653563" cy="6858032"/>
          </a:xfrm>
        </p:grpSpPr>
        <p:sp>
          <p:nvSpPr>
            <p:cNvPr id="4" name="Can 3"/>
            <p:cNvSpPr/>
            <p:nvPr/>
          </p:nvSpPr>
          <p:spPr>
            <a:xfrm>
              <a:off x="755576" y="5445223"/>
              <a:ext cx="1152128" cy="947611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an 5"/>
            <p:cNvSpPr/>
            <p:nvPr/>
          </p:nvSpPr>
          <p:spPr>
            <a:xfrm>
              <a:off x="1763688" y="4971417"/>
              <a:ext cx="1152128" cy="947611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an 6"/>
            <p:cNvSpPr/>
            <p:nvPr/>
          </p:nvSpPr>
          <p:spPr>
            <a:xfrm>
              <a:off x="2123728" y="5919028"/>
              <a:ext cx="1152128" cy="947611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an 7"/>
            <p:cNvSpPr/>
            <p:nvPr/>
          </p:nvSpPr>
          <p:spPr>
            <a:xfrm>
              <a:off x="611560" y="4581128"/>
              <a:ext cx="1152128" cy="947611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59832" y="4353597"/>
              <a:ext cx="3456384" cy="159568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smtClean="0">
                  <a:solidFill>
                    <a:schemeClr val="tx1"/>
                  </a:solidFill>
                </a:rPr>
                <a:t>0. Serving of datasets</a:t>
              </a:r>
              <a:endParaRPr lang="en-GB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59832" y="2420888"/>
              <a:ext cx="3456384" cy="159568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>
                  <a:solidFill>
                    <a:schemeClr val="tx1"/>
                  </a:solidFill>
                </a:rPr>
                <a:t>1</a:t>
              </a:r>
              <a:r>
                <a:rPr lang="en-GB" sz="4400" b="1" dirty="0" smtClean="0">
                  <a:solidFill>
                    <a:schemeClr val="tx1"/>
                  </a:solidFill>
                </a:rPr>
                <a:t>. Dataset citation</a:t>
              </a:r>
              <a:endParaRPr lang="en-GB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99792" y="476672"/>
              <a:ext cx="4248472" cy="159568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</a:rPr>
                <a:t>2. “</a:t>
              </a:r>
              <a:r>
                <a:rPr lang="en-GB" sz="4000" b="1" dirty="0" err="1" smtClean="0">
                  <a:solidFill>
                    <a:schemeClr val="tx1"/>
                  </a:solidFill>
                </a:rPr>
                <a:t>P”ublication</a:t>
              </a:r>
              <a:r>
                <a:rPr lang="en-GB" sz="4000" b="1" dirty="0" smtClean="0">
                  <a:solidFill>
                    <a:schemeClr val="tx1"/>
                  </a:solidFill>
                </a:rPr>
                <a:t> of datasets</a:t>
              </a:r>
              <a:endParaRPr lang="en-GB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1339102" y="2276872"/>
              <a:ext cx="2001300" cy="1116125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583" y="2003215"/>
              <a:ext cx="946292" cy="857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n 14"/>
            <p:cNvSpPr/>
            <p:nvPr/>
          </p:nvSpPr>
          <p:spPr>
            <a:xfrm>
              <a:off x="761220" y="282264"/>
              <a:ext cx="2001300" cy="1116125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01" y="8607"/>
              <a:ext cx="946292" cy="857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 descr="http://showerregrouts.com.au/images/gold_rosett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846" y="8607"/>
              <a:ext cx="888182" cy="99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65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arth-system-science-data.net/graphic_essd_cover_home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04167"/>
            <a:ext cx="2592288" cy="33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mets.org/sites/rmets.org/files/styles/525-267/public/carousel/gdj_0.jpg?itok=ua99GWY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55" y="3046065"/>
            <a:ext cx="50006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SEhQUEhQVFRUUFRcUFxgWFxQUGBUYFRUWFxUYGRgYHSggHRslHRcVITEiJSkrLi4uFx8zODMsNygtLisBCgoKDg0OGxAQGy0kHyQvLiwsLCwsLCwsLCwsLywsLCwsLCwsLCwsLCwsLCwsLCwsLCw0LCwsLCwsLCwsLCwsLP/AABEIAPAAtgMBIgACEQEDEQH/xAAcAAABBQEBAQAAAAAAAAAAAAAAAQQFBgcDAgj/xABHEAABAwEEBgYECwcEAgMAAAABAAIRAwQSITEFBhNBUWEiMnGBkaEHFLHBFRYjMzRCUlNy0eEXc5KjstLwQ1RiwqLxNUSC/8QAGgEAAgMBAQAAAAAAAAAAAAAAAAECAwQFBv/EAC8RAAIBAgQEBQMEAwAAAAAAAAABAgMRBBIhMQUTQVEUUmGBoSIykTNCseFx0fD/2gAMAwEAAhEDEQA/ANxQm2ki/ZVNlG0uOuTlfum5PfCgtW6VF111OtW2zANsypUffJcMdrTfMY4gtA5GEAWZCgrY59otDqDXup0qLGuquYbr6jqk3GNcMWtAbJIxN5uUGXFHQbab2vpPqsg9JpqPqNeMcHNeTjvkQcEASsoURRqu9fqtk3RZaLg2TAJq1wTGUwBjyCr9kt1kvVhaLQ9tQV6ou7eu2AHm6A1roAiEAXZKq/rOawfZRZ6gY81XYOxZUDaNQ3H77pgYjEYHGIUjonSba7SYLHsNypTd1qb4ktPEbwd4IKAH6FB6FobeyU9o55mSSHva4w9wEuaQVy1RsQFIVC6q51+q3p1atQQKrgMHOIyAQBYUKqVLS/4Mtj77rzW26HXjebcdWuwcxECOEJ1q3aLK4/IVnVH3AXA1atSBhjDyRmgCwoVfsmkdlRttV5c4Ua1d0TJusaHXWzlyHNerJoM1Gh9qfUfUcJIbUqU2U5xusawjLK8cT5IAnUFNNHWM0mlpqPqC8S0vMua2B0S7N0GcTjjvUXp2mX2mzU772tcKk3HuZMAEZJxjdkJyyq5PoVfBqWWtSaajqtGs64L+L6bokdLeDlipLTVu2NFz83RDRxc7Bo8Sm46q3USqKzb0sPkFQurFpfcdRrGatEw4/aa4Xmu8DHcmms1ig03tqVWmpWp0yG1HtbddgYAMDJNQ+rKxOr9GZIsqE3slmFJl0OcQJMvcXHjmcVX9EaVe60Xn/NWkubR5bKR/5Q4pKN72HKplsn1LShIEKJYcLdUe2m51Nge8CWsJu3iN16MJVftlUWqpQNKjVbVp1GudUqU3U9kwGajLx614dGGkjGdys6EAQlsp1KFodXpsdVp1WtZVY2L7TTm5UaD1hDiCM8GxK7WfTe0e1tOjWIJ6Tn03UWsEZnaAEnkAe5SqEARVKi716o+DdNmotDtxc2rXJE8YcPFR+i9JihtWVKVedvVdLaNVzSHPJaQ4CIgqftdpZTaXvcGtGZK56O0gyuy/SdebMdhG5OztcWZXt1GmlaLnVrIQCQ2q8uMdUGi8Se8gLzpfRri4V7PArsEQcG1mAzsnkbsTDvqk8JBl0JDInVRrhZKIew03XSXMdEtJcTBjCRK9atUXMoAOBadpVMHAwaryD4EeKlEIArDrI/4OtlO46+8W262MXX3ViyBzkR2qx2ZsMbP2R7AugQgCCsejdpStlKoC1tatWbORu1Ght4ecdiSzaZfSaGWqlV2jejfpU31WVY+u24CWz9k5Hjmp5CAGujrU6q0udTdS6RDQ+LxbA6RA6smcM4A4wIvTjnMtFnqCm97WCoDcF4i8AAp5cbTamUxL3NaOZhNSy6sjKDmrIhmsq2mtTe+maVKib4D4vvdBAkDIDNGlrG+0WhjAXU6dECpfAGNQ9UCRBge1dqms1mH157ASu9m07Z34Co2eBw9qisTC+jRJ4Opl+pP10I12jqlC0U6wfUrXvkqkhshpktd0QMinusVFzxRugmLRTcY3AHEqWBSqzO20yrlJJxXUitYto6ls6QN6q4Uy4fUaeu490+Kjbbq48UgGV6jjSh1JpDALzOqMBPJWdCI1GlZBOjGTuzjYaxfTa4tLS5oJacCDvCF2QoFiBCVIgYISpEAQeuVmD7JV/wCIDx2tKqfo+0jcrGkerVGHJzR7x7ArVrtablkqDe+GDvOKzjQtcU7RRecA2o0k8BIB8lvoRzUZJnKxVTJiItGyoTC36ZoUPnajWnOJk+AUY3XOylwbediYktIAnjyWNU5PZHQlWpxdm0WJCEKBaCEIQAIQobWnSewom7139FvLifBRnNQi5MnTpupJRXUYaxazbMmnRxfvdubyHEqmV6znuLnkuJ3kyvCt+gdVQWh9fGcQzgP+X5Lit1cVPTb+D0KVHBU7vf5ZT5QtXo2KmwQ1jQOQCj9M6MsxYXVWtZH1hDTPdmVbLh7SvmKY8Wi5WcWUvROm6tAi6bzN7Dl3cFZLbrewUwaQl7hkcAzt4ql1gA43SS2cCRBI3YLys8MTUpxcUzXUwdGrJTa/v/Jc9TLS+rUrPqOLjDRyGeQ3K2Kq6hU/k6juLgPAfqrSuvhb8pNnBx1ufJLoCEIWgyCoSJUACRKmtvtzKLC+o4NaOO/kOJQlfYTaSuyp+kup0KDeLnmOwAe/zVDUrrHpk2qrfiGtF1g4CczzKil2aEHCCTPO4qoqlVyWwrnEmSSTxOJS03QQYBggwcjHFeUK0z36myaFtpr0adQtulzZj8uSfKoejy2OfTe17711wugmXARj3cO9W4Li1Y5ZtHpqE89NSFSJUirLRVQNd6960Bu5jB4uJJ8oV/Wda4Mi1O5tafKPcVix7fK9zo8LSdf2POqdjFW0NnEM6Z7Rl5rRoVF1EqgVnj7TMO4q9IwCSpXDicm69n2QFUrT2hbXUeXEioPqhpiB2FXVC0VaKqqzMtCvKjLNG3uZPabI+n12Ob2gjzXBa85oOBxUba9AUKmdMA8W9E+S58+HP9rOpT4sv3x/Ay1IZFmn7T3H2D3Kwpro6xNosFNk3ROeJxMn2p0ujShkgovocmvPmVJSXVghCFYVCFZRbtYLSKlQCs8APcBlkHEDctXWLaQ+dqfvH/1FbcHFNu5zeIylFRs7Dz4xWr79/l+SZWy21KpvVXueRhicuxcELeoRWqRyXUnJWbPbKDiLwa4iYkAkSchPFehZXkkBj5GYuukdojBO2Whs0nXyNncBZBPVcC4gjCDmu77cx1/IAsaAHNc4NukyJz3yDzUXJ9iWSPcizRcIlrul1cD0uzj3JXUHBt4tcGnJxBAPfkpOz29jSx14n5kFsGG7NwJdwJwwjio51QbNjd7Xvcexwpx/SVJSbE4xXUWx2ypSdepuLDESOCe/GK1ffv8AL8lFoQ4Re6Eqklomy4am6Yr1bU1tSq5zbrjBiMIhaCVmGoX0xv4H+5aeclzMWkp6HawEnKld9yO2zuJTS1WNlQ3qjQ4xEnh/kruhZnFPdG+MnF3TsNrPYKbHBzGBrhkRzTr1ozF7EYkSJAXlMqtlcXPOYIIAwwJptbPkR4KLWVfSiaed/Ux+y1zk+ewg5Zo9b3X8YnMZcexMhScA0wSQCCCROO+cty8GyuxAGbIJnAm6AMNxw8ISzPsPJHuSLLUSJDpHEEEJds7iU3szSG4z3kE+IXVWLYrlo7Hvbu4ld7JUJJkzgmqcWHM9iGRHyEiEhgsW0h87U/eP/qK2lYrpD52p+8f/AFFbsFuzl8T2j7iWe70r0ThdmYzxy5JzTZQkYuI3g5eQTBO7LamNaWuZenMzGHgVukjlxa2Z7Io3znduGPxbt2CRjaN/N127mcZJncBuwS+u08YpYGd/hu3GUlor0i6WtgXYg7nE8UtfUlpvoethRzL3YnkTAOMiMMMeaW5QgYnmctzuXG6vDrXTgxSAOMYzE5bty9UrawNaDTktIOYj6s4Rvu+aWvqO8fQDRogsIcSCTeBOMYwMBvjPdKaVw0ON0y3cUtoqNN2627Ag4zJk4/5wXJSSK5NbIsWoX0xv4He5aeVmGoX0xv4He5acVzcZ+p7Ha4d+l7kWudaYwzkeEifJcvV3T1zmN3Ak8ecLk+gWwTUynduGJ3rG5PsdOMV3OhNTdHlOf5JAahIy4f5xXl1n37TKcTukdvevTaWUvmCT4iOKjqT09PwdKZdOPlC8fKTu8l42JAPykDEz7d6DQOEP3+UdvHFF2FkdAam+P8A/VI0VJbwxvYjjh5f5x8bGAflMhjHZE5r01mEbTn3ePYgNPT8DpObDmexRnqrt78uWWfPmnuiaJaSCZw7FO77FTiktyTQhCZEFi2kPnav7x/8AUVtMKGfqtZXEk0gSSScTmcTvWjD1lTbuY8Xh5VklHoZOhajadXrDTE1GMaMpc4j2lUfWaz0RWAspDmuaMGS7pSRHfgt9PEKbskzlVsJKkrtohkKeqWOjZB8uNtXInZgw2nP2yMzy/wDahbRWDjIa1vJoPvVsZ5tiiUMm+/Y5oTzR9qa0gOosqgmIMtceQI39ym9Y9VTRZtqQNyJcw4upzniMwk6ijLK+pKNGUouUdbblYQrRqtSsRpH1ktvl5gOLhDYEZc5Vro6s2NwDm0mkESDLsR4qqpiVB2aZfSwcqkbpop2oX0xv4H+5aeVGWHQFCi+/TphrgCJk7896k4XPr1FUldHWwtF0oZWRS8VKYdnz8xCk/Vm8EerN4KlmlXWxEtszQIAzM+c+1eTY2HdujPt/MqY9WbwVX9I2kXWSxOfR6NQvYxpziTJMHDIEd6FFPSw3Ua1uSRszSAIwCHWcGZxkz7PyCjvR2+rWsTK1oeaj6rnESALrQboGHYT3qz+rN4IcUnYFNtXIltmaARjiZzXkWNsRj49n5BTHq7eCzB2nbTQ0yLLUqF9F1UNDSG9WqyWYgTgXN8E1BMUqsl1L8nNhzPYnHqzeC9MpAZBAHtCEJACEqRAEDrbWs5oup1nhpIlu9wcMiAMVSNW2im2taXCdi0BgOW0fgD3Kya/2Ghc2jiGVcmxnU5Ee/cq5R/8AjXx/uRPZdbC6FBLladWcjEtutrbRMiKbH1qgAl73u7ySnOmNEVLM5raoHSEggyOY7U41Trhlrok5F13+IQPOFomndBstWzvki46cN4PWbymB4KyrX5c0uhRQw3OpuS+65WdRNB//AGaogD5ueWb/AMkzt+tRda2vb8y03Lu57Dg8kc93YFJ686ZFNgs1KBI6cfVbub3+ztVCKVKHMvOfXYlWqKilSp9N36kzpGw06FruPnY3g7ASbjsQPctN0ZpClWbNF7XARgM28iNyznXADa0J/wBvSvRnm73K96r0qDaDfV8WnM/WLt97nyVOI1pxkzTg/pqyirW+SXQhCxHTFQhCAEVO9K9iNXR9Qt/0nNqn8LTDvAGe5XErOtafSVSpVthTpivTBu1nThBwc1nExOeG5SinfQhNq2o99EelW1bEKU9Og5zSN91zi5p7MSO5XhYfa9FV7C9tu0c41LM8XmuaL11pzp1W8BlPLcpuxemEXflbN0uNOoLp7nDDxKlKDbuiEZpKzNULoWMWKr6/p8VKeLG1Q+f+FBoAPYXAfxLxpjXa2aTmzWWiWNfg5rCXucD9p8ANbx9qv3o/1QFgpEvIdXqdcjJoGTB7yi2Va7hfO9Ni2oQlVZcIhKhACKHqaTeCRhgSFMKtVus7tPtU4q5TWk1aww0vo5lpffeCHREgnLdgZXizaJYylUpCS2pEyci3Ijmn65WmbuE7ss4nGO6VepSta5icY3zW1ItmrdIEEF8ggjEYEZblZvhN/LwUEx5kwHhoLc7xnrAkTiR1Ujn1MCA6GkuO6QXGBBzwnvhOacvuFCSh9qsca2r9N7i5znlziSSTmT3Ly3VuiCD0sDlP6J8HG9GPznPqxx4LnsXBvRLgb5GZPRLo3ncMVLPPa5DJDewmlNEMr1DUeXSQBgYAAECAn+iWNszSKTQJzJkk8JKAEqrcm1lexbFJSzLclrDbnPfBiIT+q6Gk8AT4BQ2ivnB2FTFp6jvwn2FUSVmbaTbjqYt+1a2/Zo/wu/uR+1a2/Zo/wu/NUNdrJG0ZMRfbM5RImVoyR7FHMl3LTpj0i2y0UnUiWMa7BxpghxG8TOEqoKwW4sipf2W0h925d6u0p3Ju4Xov5bs16tF0uBBpCoaZDGzTcxpDhBDgAMQXQHYiDM4IVlsJ3e7F1Y1ytFhY5lG4Wvdeh4JgxGGITi0a8PqG8+y2Nx4miJPbimVCYEGje2h217Zxd6MRuuxe6u9JtaFwuF28Hmi0EZsdUvCpHENvNnhCGl2Hd9yZsvpMtNMXadKzMHBlO6PAFdv2rW37NH+F39yjBVpC0VL91rboDfmagPyojqtAAIw3kDioq012bGLjBUvlhIIPQaS5sd5i9vACWVdh5pdy0ftWtv2aP8LvzVr9Heulot1epTrCmGtp3xdBBm8Bx5rGVoXoV+l1v3P/AHCU4pR2HCcnJamzIQhZzUCrVbrO7T7VZVWa3Wd2n2qyBnr9DjXcQJAk4Yd6bttZyukmJwkeUJ4mzg+9hEE7+GH6q1WMjuBtLvsHf/mSU2g4dA4z3R3LyBUwmMxMcAcUA1OUY5jn+SegtQFpP2D58uXPyQbUfsHz/JeyHxmJnlw/NI4VOIzHhvwRoGolO0E5t4+AjinIXKkHSb0RuhdVFkkPNFfODsKmLT1HfhPsKh9FfODsKmLT1HfhPsKqnubKP2ny2pP1CkWztADgSCQfqNJHiSFFlSdHR9PCarcQRiIumAZmTIx8itDMyOtTRDASNqBMESB1SAR9bHPPkuFfRlxzml4wa10xgbxiM+PsPBILAwz8sMA44iMWzh1t8CO3klrWFjXNAq3pa8kgAQWtJaOtvMBAxRo9gcyarS1z2tdEAtBzOe7DxXupo6mA520aYa4hoiZuktxvY44Lh6g2T8oIAbjGHSJEZ9h7DyXqto9jWF22BgTAAmZIu9bsPfvQB2doynDTtW5GYjF0viMcBAZnxXM6MYATtmYAGIBO6Yx/yEDRrD/rt35tyiP+XNHwayCds3AxkMcQMr3MnuQBwttlazqvDpJEYSAMiYO9Xj0K/S637n/uFSdIWVjLtx96RByzjPAlXb0K/S637n/uFGf2slT+5GzIQhZjYCrVbrO7T7VZUwfotpJN44mdylF2KasHLYhkKXOim/aPkqxZ7c6tX2VFoLZ6xnqjNxhKdeELX6ip4OrUTcVtuSCFL/BLftHyR8Et+0fJWZ0VcmREIUs7RbBm4+S52nRfROzPSjC9kTwwSc0NUJsjUJnoO3bWqaVUXHYxHEZgyrH8Et+07yUKdeFRXiWVcJVpSyyQ00V84OwqYtPUd+E+wpvZtHhjpBJ8E6qNkEcQR4pyd2TpxcY2Z8sJVsX7IrN9/X/l/wBq8VvRNZWtLnWisGtBJJ2YAAxJJu5K/mRKOVIyBCnNMWGy7UUbAa9dxMXiGw48GNa2T2mFbdXvRQ+o2/a6hpTkxkOcObnHAdgB7U3JIioNuyM1Qtj/AGQ2b7+v/L/tR+yKzff1/wCX/alzIkuVIxxKrVpvVdlkt7LPXe/1eoRdqC7euuwkyIlrs/FXgeiKzH/Xr/y/7U3NISpyZjq0L0K/S637n/uFYP2Q2b7+v/L/ALVN6p6jUrBUdUp1Kjy5twh92IkHcBwUJVE1YnCnJSTLWhCFQaRUiEFAEXrLaNnZqhGZF0f/AKwUVqJZAKb6m9zro7G/r7E91yZNldyc0+a86lvBswHBzgfGfesctcSr9Eb46YN26y1Oul9YqVnN0y5/2WxhwklN7HrO2oyoRTcDTYXQcRhkJGShdEuDdIO2uZe8CeJPR8lZtM2qjTaWVMNsC3ASThEmO5KNWc7yzJJaWHUo04ZYZW20nf8AorOidFut1+pVqHA3RGOMTvyGKtehdHbCmGXy/GZPsA3BU+wWqtYKjmuplzXdoBjIgwVOaCNorVnVql6nTiAwzB3ZH2qvDSimtHm6luLjNp/Usm6/0iI1rpbG1MqtwvXX97TB8o8VeabpAI3ifFU3X93TpDeGuPiWx7CrdYmxTYODWjyVtDSrNIpxOtCnJ76o7IQhbDACovpitL2WGG5PqNa/sxMdkgK9qL1k0Q212epQfhfb0TndcMWu7jCcXZkZK6IPVCyWSxWGnWljQ+m176rolxcJic+QA4LM9Ma7WoV6vq9rqmjfJYXBoMHdiJ5Ku6Sp1abjQql3yDnNDSSQwyS6BunE96ltC6mWu00nVadOGNaXNLujtIEwwb5ynJXqKWrMzk3okSmrOsGkrZaadBlqqdIy4wzosHWd1eHmQtDtGvtmo2mrZ6jobRYDtOtfeOswADMC72meCqug2fBOjX2p4i02kXaTTm0EdGezFx7gsye8kkkySSSTmScSSllUmPO4It2v2uY0gWsZSDKdMktc7Go6RBnc0cscloPor1j9Zs2xqGatCG45uZ9R3aMj2Dis/wBS9Q6luaKrninQvESIc9xacQBu7T4FStt0cNE6Wsvq7js6oYC0mTde648E78YcOfYhqNsqHFyTzM2NCEKg0ghCEACqdfXMNc5uxPRJHX4GOCtiye2/OVPxu/qKxYytOmllOjw7D06zlnV7Fit+tgq030zRMOBE3xhwOSj9AadNmDhdvtdBiYgjCcju9ih0i5jxNRyUr6o7KwdGMHC2jJTTekWV3XxTLHbzeBBjjgMVz0bbm03ipUa6q5vVl0ARlMgkrjZqUtLgy+bwEY4AjPDHHLlC72ihTa08S4gZyIuGJygSUXm3nE404x5dnbb/ALqWAa7D7k/x/oj47j7k/wAf6KCtFmph7wQWtDcCARBvRMHrDsTO20bjgMOq0mDIMiSVdLE111M8MHhpO2V/ljnSOk9tXFV7cAW9GfqtMxMdvip/47D7k/x/oqghUwxNSLbT3NM8HRmkmtti+6H1m9Yqins7sgmb05coVhWeam/Sm/hd7loZXWwlSVSF5HCx9GFKrlhtYa+ucvP9Eeu8vP8ARNELXYwlW1s1PFrtLLTTeKT23b0s2geWEFpIkbsDnIhXKnbMBIxjGMBzgKK0rVLaZLXBhlolxAGLhIkggEjAE4SQo6z6Qc6q0B/R2LHwXUwSXGsCbsS7qjqkBS3RHRMlNL6Ls1qLTaKIqFgN2ScJzy7FH/E/R/8AtWeLk1smlagpGq8khjhfaQ2/dc3OG/VvFpHKU5qWuo0EPcAQKN50CKe0NS+7h9VoxwGaNUGj6EjYLDSstN7bJTbSvY43nNvREkT7wq3ZtUajrcy2Wu0Cs5hDgwU7glvUA6RhoOMcVJ+tHbUmNrXmkEzfpi8b8Rl0oygQppF7BZMd+ucvP9F0o2i8YiEwTiw5nsUSQ9QlQkMFk1t+cf8Ajd/UVrKya2fOP/G7+orm8R2idjhH3S9hRZHXQ7dj3R+nsXb4MfB4gxH6rw6izHpRBMfWkDIpdgzLad+7Jsb+3wXPyrt8nVzvv8BUsLmi8DhieGAA/OO5c3WRwA3zAHfH5hKKbcOlMgnhjuB/zcvbbOw/6kcs/OeZ8EWXb5DM11+AqWJwiTiZ47g457+r5oOj3boIMRuzSbBsA7THs5dqV1Bgj5ScQIiMCcTnwRZdvkWZ9/gBo52+BnzyBPuXCpQc0ScpI7xP5FOjSbECrgSMI44HfyC5VqDAJFSTwj9UOKJRm76/wSWpv0pv4Xe5aGVnmpv0pv4Xe5aGV1MB+l7nD4p+v7EUhC52h5DXFovEAkDKSBgJ5roHMPZE5qNraVpsqOa8AXMA7DGWh0Dud5L0611bp+SxAdEOnKIzG/FeqdpqEiaMAgmZmM8CIzgDxTEzl8M0y4NaMSWNxw672t8rwPevTtMUpIMyBjhumB5rjQtb202g0uleLQ2YyF7DDtXj1msAbtEgYmO50iSN5A8UWFck7LUa8S1uDSQJAGIMGO9d1Gi21SY2V0Y4yT9Ukbs5uhe7NbKhLQ6kWg5mZjozw44JWHckE4sOZ7E3Tiw5nsSGPkIQkMRZPbfnH/jd/UVrCpto1NqOc520Z0nE5HeSVhxtKdRLKrnS4bXhSlJzdippFafiVU+9Z4OR8Sqn3rPArneEreU63j8P5iroVo+JVT71ng5HxKqfes8HI8JW8oePw/mKuhWj4lVPvWeDkfEqp96zwcjwlbyh4/D+Yq6FaPiVU+9Z4OR8Sqn3rPByPCVvKHj8P5hlqZ9Kb+F3uWhlVnQWrT6FYVHPa4AEQARmrMupg6coU7SRxeIVYVauaDurEUhOfUzxCPUjxC2GEbITn1M8Qj1M8QgQ2QnPqZ4hHqZ4hAxshOfUzxCPUzxCBDZOLDmexL6meIXWz0C05oGOEIQk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" descr="data:image/jpeg;base64,/9j/4AAQSkZJRgABAQAAAQABAAD/2wCEAAkGBxQSEhQUEhQVFRUUFRcUFxgWFxQUGBUYFRUWFxUYGRgYHSggHRslHRcVITEiJSkrLi4uFx8zODMsNygtLisBCgoKDg0OGxAQGy0kHyQvLiwsLCwsLCwsLCwsLywsLCwsLCwsLCwsLCwsLCwsLCwsLCw0LCwsLCwsLCwsLCwsLP/AABEIAPAAtgMBIgACEQEDEQH/xAAcAAABBQEBAQAAAAAAAAAAAAAAAQQFBgcDAgj/xABHEAABAwEEBgYECwcEAgMAAAABAAIRAwQSITEFBhNBUWEiMnGBkaEHFLHBFRYjMzRCUlNy0eEXc5KjstLwQ1RiwqLxNUSC/8QAGgEAAgMBAQAAAAAAAAAAAAAAAAECAwQFBv/EAC8RAAIBAgQEBQMEAwAAAAAAAAABAgMRBBIhMQUTQVEUUmGBoSIykTNCseFx0fD/2gAMAwEAAhEDEQA/ANxQm2ki/ZVNlG0uOuTlfum5PfCgtW6VF111OtW2zANsypUffJcMdrTfMY4gtA5GEAWZCgrY59otDqDXup0qLGuquYbr6jqk3GNcMWtAbJIxN5uUGXFHQbab2vpPqsg9JpqPqNeMcHNeTjvkQcEASsoURRqu9fqtk3RZaLg2TAJq1wTGUwBjyCr9kt1kvVhaLQ9tQV6ou7eu2AHm6A1roAiEAXZKq/rOawfZRZ6gY81XYOxZUDaNQ3H77pgYjEYHGIUjonSba7SYLHsNypTd1qb4ktPEbwd4IKAH6FB6FobeyU9o55mSSHva4w9wEuaQVy1RsQFIVC6q51+q3p1atQQKrgMHOIyAQBYUKqVLS/4Mtj77rzW26HXjebcdWuwcxECOEJ1q3aLK4/IVnVH3AXA1atSBhjDyRmgCwoVfsmkdlRttV5c4Ua1d0TJusaHXWzlyHNerJoM1Gh9qfUfUcJIbUqU2U5xusawjLK8cT5IAnUFNNHWM0mlpqPqC8S0vMua2B0S7N0GcTjjvUXp2mX2mzU772tcKk3HuZMAEZJxjdkJyyq5PoVfBqWWtSaajqtGs64L+L6bokdLeDlipLTVu2NFz83RDRxc7Bo8Sm46q3USqKzb0sPkFQurFpfcdRrGatEw4/aa4Xmu8DHcmms1ig03tqVWmpWp0yG1HtbddgYAMDJNQ+rKxOr9GZIsqE3slmFJl0OcQJMvcXHjmcVX9EaVe60Xn/NWkubR5bKR/5Q4pKN72HKplsn1LShIEKJYcLdUe2m51Nge8CWsJu3iN16MJVftlUWqpQNKjVbVp1GudUqU3U9kwGajLx614dGGkjGdys6EAQlsp1KFodXpsdVp1WtZVY2L7TTm5UaD1hDiCM8GxK7WfTe0e1tOjWIJ6Tn03UWsEZnaAEnkAe5SqEARVKi716o+DdNmotDtxc2rXJE8YcPFR+i9JihtWVKVedvVdLaNVzSHPJaQ4CIgqftdpZTaXvcGtGZK56O0gyuy/SdebMdhG5OztcWZXt1GmlaLnVrIQCQ2q8uMdUGi8Se8gLzpfRri4V7PArsEQcG1mAzsnkbsTDvqk8JBl0JDInVRrhZKIew03XSXMdEtJcTBjCRK9atUXMoAOBadpVMHAwaryD4EeKlEIArDrI/4OtlO46+8W262MXX3ViyBzkR2qx2ZsMbP2R7AugQgCCsejdpStlKoC1tatWbORu1Ght4ecdiSzaZfSaGWqlV2jejfpU31WVY+u24CWz9k5Hjmp5CAGujrU6q0udTdS6RDQ+LxbA6RA6smcM4A4wIvTjnMtFnqCm97WCoDcF4i8AAp5cbTamUxL3NaOZhNSy6sjKDmrIhmsq2mtTe+maVKib4D4vvdBAkDIDNGlrG+0WhjAXU6dECpfAGNQ9UCRBge1dqms1mH157ASu9m07Z34Co2eBw9qisTC+jRJ4Opl+pP10I12jqlC0U6wfUrXvkqkhshpktd0QMinusVFzxRugmLRTcY3AHEqWBSqzO20yrlJJxXUitYto6ls6QN6q4Uy4fUaeu490+Kjbbq48UgGV6jjSh1JpDALzOqMBPJWdCI1GlZBOjGTuzjYaxfTa4tLS5oJacCDvCF2QoFiBCVIgYISpEAQeuVmD7JV/wCIDx2tKqfo+0jcrGkerVGHJzR7x7ArVrtablkqDe+GDvOKzjQtcU7RRecA2o0k8BIB8lvoRzUZJnKxVTJiItGyoTC36ZoUPnajWnOJk+AUY3XOylwbediYktIAnjyWNU5PZHQlWpxdm0WJCEKBaCEIQAIQobWnSewom7139FvLifBRnNQi5MnTpupJRXUYaxazbMmnRxfvdubyHEqmV6znuLnkuJ3kyvCt+gdVQWh9fGcQzgP+X5Lit1cVPTb+D0KVHBU7vf5ZT5QtXo2KmwQ1jQOQCj9M6MsxYXVWtZH1hDTPdmVbLh7SvmKY8Wi5WcWUvROm6tAi6bzN7Dl3cFZLbrewUwaQl7hkcAzt4ql1gA43SS2cCRBI3YLys8MTUpxcUzXUwdGrJTa/v/Jc9TLS+rUrPqOLjDRyGeQ3K2Kq6hU/k6juLgPAfqrSuvhb8pNnBx1ufJLoCEIWgyCoSJUACRKmtvtzKLC+o4NaOO/kOJQlfYTaSuyp+kup0KDeLnmOwAe/zVDUrrHpk2qrfiGtF1g4CczzKil2aEHCCTPO4qoqlVyWwrnEmSSTxOJS03QQYBggwcjHFeUK0z36myaFtpr0adQtulzZj8uSfKoejy2OfTe17711wugmXARj3cO9W4Li1Y5ZtHpqE89NSFSJUirLRVQNd6960Bu5jB4uJJ8oV/Wda4Mi1O5tafKPcVix7fK9zo8LSdf2POqdjFW0NnEM6Z7Rl5rRoVF1EqgVnj7TMO4q9IwCSpXDicm69n2QFUrT2hbXUeXEioPqhpiB2FXVC0VaKqqzMtCvKjLNG3uZPabI+n12Ob2gjzXBa85oOBxUba9AUKmdMA8W9E+S58+HP9rOpT4sv3x/Ay1IZFmn7T3H2D3Kwpro6xNosFNk3ROeJxMn2p0ujShkgovocmvPmVJSXVghCFYVCFZRbtYLSKlQCs8APcBlkHEDctXWLaQ+dqfvH/1FbcHFNu5zeIylFRs7Dz4xWr79/l+SZWy21KpvVXueRhicuxcELeoRWqRyXUnJWbPbKDiLwa4iYkAkSchPFehZXkkBj5GYuukdojBO2Whs0nXyNncBZBPVcC4gjCDmu77cx1/IAsaAHNc4NukyJz3yDzUXJ9iWSPcizRcIlrul1cD0uzj3JXUHBt4tcGnJxBAPfkpOz29jSx14n5kFsGG7NwJdwJwwjio51QbNjd7Xvcexwpx/SVJSbE4xXUWx2ypSdepuLDESOCe/GK1ffv8AL8lFoQ4Re6Eqklomy4am6Yr1bU1tSq5zbrjBiMIhaCVmGoX0xv4H+5aeclzMWkp6HawEnKld9yO2zuJTS1WNlQ3qjQ4xEnh/kruhZnFPdG+MnF3TsNrPYKbHBzGBrhkRzTr1ozF7EYkSJAXlMqtlcXPOYIIAwwJptbPkR4KLWVfSiaed/Ux+y1zk+ewg5Zo9b3X8YnMZcexMhScA0wSQCCCROO+cty8GyuxAGbIJnAm6AMNxw8ISzPsPJHuSLLUSJDpHEEEJds7iU3szSG4z3kE+IXVWLYrlo7Hvbu4ld7JUJJkzgmqcWHM9iGRHyEiEhgsW0h87U/eP/qK2lYrpD52p+8f/AFFbsFuzl8T2j7iWe70r0ThdmYzxy5JzTZQkYuI3g5eQTBO7LamNaWuZenMzGHgVukjlxa2Z7Io3znduGPxbt2CRjaN/N127mcZJncBuwS+u08YpYGd/hu3GUlor0i6WtgXYg7nE8UtfUlpvoethRzL3YnkTAOMiMMMeaW5QgYnmctzuXG6vDrXTgxSAOMYzE5bty9UrawNaDTktIOYj6s4Rvu+aWvqO8fQDRogsIcSCTeBOMYwMBvjPdKaVw0ON0y3cUtoqNN2627Ag4zJk4/5wXJSSK5NbIsWoX0xv4He5aeVmGoX0xv4He5acVzcZ+p7Ha4d+l7kWudaYwzkeEifJcvV3T1zmN3Ak8ecLk+gWwTUynduGJ3rG5PsdOMV3OhNTdHlOf5JAahIy4f5xXl1n37TKcTukdvevTaWUvmCT4iOKjqT09PwdKZdOPlC8fKTu8l42JAPykDEz7d6DQOEP3+UdvHFF2FkdAam+P8A/VI0VJbwxvYjjh5f5x8bGAflMhjHZE5r01mEbTn3ePYgNPT8DpObDmexRnqrt78uWWfPmnuiaJaSCZw7FO77FTiktyTQhCZEFi2kPnav7x/8AUVtMKGfqtZXEk0gSSScTmcTvWjD1lTbuY8Xh5VklHoZOhajadXrDTE1GMaMpc4j2lUfWaz0RWAspDmuaMGS7pSRHfgt9PEKbskzlVsJKkrtohkKeqWOjZB8uNtXInZgw2nP2yMzy/wDahbRWDjIa1vJoPvVsZ5tiiUMm+/Y5oTzR9qa0gOosqgmIMtceQI39ym9Y9VTRZtqQNyJcw4upzniMwk6ijLK+pKNGUouUdbblYQrRqtSsRpH1ktvl5gOLhDYEZc5Vro6s2NwDm0mkESDLsR4qqpiVB2aZfSwcqkbpop2oX0xv4H+5aeVGWHQFCi+/TphrgCJk7896k4XPr1FUldHWwtF0oZWRS8VKYdnz8xCk/Vm8EerN4KlmlXWxEtszQIAzM+c+1eTY2HdujPt/MqY9WbwVX9I2kXWSxOfR6NQvYxpziTJMHDIEd6FFPSw3Ua1uSRszSAIwCHWcGZxkz7PyCjvR2+rWsTK1oeaj6rnESALrQboGHYT3qz+rN4IcUnYFNtXIltmaARjiZzXkWNsRj49n5BTHq7eCzB2nbTQ0yLLUqF9F1UNDSG9WqyWYgTgXN8E1BMUqsl1L8nNhzPYnHqzeC9MpAZBAHtCEJACEqRAEDrbWs5oup1nhpIlu9wcMiAMVSNW2im2taXCdi0BgOW0fgD3Kya/2Ghc2jiGVcmxnU5Ee/cq5R/8AjXx/uRPZdbC6FBLladWcjEtutrbRMiKbH1qgAl73u7ySnOmNEVLM5raoHSEggyOY7U41Trhlrok5F13+IQPOFomndBstWzvki46cN4PWbymB4KyrX5c0uhRQw3OpuS+65WdRNB//AGaogD5ueWb/AMkzt+tRda2vb8y03Lu57Dg8kc93YFJ686ZFNgs1KBI6cfVbub3+ztVCKVKHMvOfXYlWqKilSp9N36kzpGw06FruPnY3g7ASbjsQPctN0ZpClWbNF7XARgM28iNyznXADa0J/wBvSvRnm73K96r0qDaDfV8WnM/WLt97nyVOI1pxkzTg/pqyirW+SXQhCxHTFQhCAEVO9K9iNXR9Qt/0nNqn8LTDvAGe5XErOtafSVSpVthTpivTBu1nThBwc1nExOeG5SinfQhNq2o99EelW1bEKU9Og5zSN91zi5p7MSO5XhYfa9FV7C9tu0c41LM8XmuaL11pzp1W8BlPLcpuxemEXflbN0uNOoLp7nDDxKlKDbuiEZpKzNULoWMWKr6/p8VKeLG1Q+f+FBoAPYXAfxLxpjXa2aTmzWWiWNfg5rCXucD9p8ANbx9qv3o/1QFgpEvIdXqdcjJoGTB7yi2Va7hfO9Ni2oQlVZcIhKhACKHqaTeCRhgSFMKtVus7tPtU4q5TWk1aww0vo5lpffeCHREgnLdgZXizaJYylUpCS2pEyci3Ijmn65WmbuE7ss4nGO6VepSta5icY3zW1ItmrdIEEF8ggjEYEZblZvhN/LwUEx5kwHhoLc7xnrAkTiR1Ujn1MCA6GkuO6QXGBBzwnvhOacvuFCSh9qsca2r9N7i5znlziSSTmT3Ly3VuiCD0sDlP6J8HG9GPznPqxx4LnsXBvRLgb5GZPRLo3ncMVLPPa5DJDewmlNEMr1DUeXSQBgYAAECAn+iWNszSKTQJzJkk8JKAEqrcm1lexbFJSzLclrDbnPfBiIT+q6Gk8AT4BQ2ivnB2FTFp6jvwn2FUSVmbaTbjqYt+1a2/Zo/wu/uR+1a2/Zo/wu/NUNdrJG0ZMRfbM5RImVoyR7FHMl3LTpj0i2y0UnUiWMa7BxpghxG8TOEqoKwW4sipf2W0h925d6u0p3Ju4Xov5bs16tF0uBBpCoaZDGzTcxpDhBDgAMQXQHYiDM4IVlsJ3e7F1Y1ytFhY5lG4Wvdeh4JgxGGITi0a8PqG8+y2Nx4miJPbimVCYEGje2h217Zxd6MRuuxe6u9JtaFwuF28Hmi0EZsdUvCpHENvNnhCGl2Hd9yZsvpMtNMXadKzMHBlO6PAFdv2rW37NH+F39yjBVpC0VL91rboDfmagPyojqtAAIw3kDioq012bGLjBUvlhIIPQaS5sd5i9vACWVdh5pdy0ftWtv2aP8LvzVr9Heulot1epTrCmGtp3xdBBm8Bx5rGVoXoV+l1v3P/AHCU4pR2HCcnJamzIQhZzUCrVbrO7T7VZVWa3Wd2n2qyBnr9DjXcQJAk4Yd6bttZyukmJwkeUJ4mzg+9hEE7+GH6q1WMjuBtLvsHf/mSU2g4dA4z3R3LyBUwmMxMcAcUA1OUY5jn+SegtQFpP2D58uXPyQbUfsHz/JeyHxmJnlw/NI4VOIzHhvwRoGolO0E5t4+AjinIXKkHSb0RuhdVFkkPNFfODsKmLT1HfhPsKh9FfODsKmLT1HfhPsKqnubKP2ny2pP1CkWztADgSCQfqNJHiSFFlSdHR9PCarcQRiIumAZmTIx8itDMyOtTRDASNqBMESB1SAR9bHPPkuFfRlxzml4wa10xgbxiM+PsPBILAwz8sMA44iMWzh1t8CO3klrWFjXNAq3pa8kgAQWtJaOtvMBAxRo9gcyarS1z2tdEAtBzOe7DxXupo6mA520aYa4hoiZuktxvY44Lh6g2T8oIAbjGHSJEZ9h7DyXqto9jWF22BgTAAmZIu9bsPfvQB2doynDTtW5GYjF0viMcBAZnxXM6MYATtmYAGIBO6Yx/yEDRrD/rt35tyiP+XNHwayCds3AxkMcQMr3MnuQBwttlazqvDpJEYSAMiYO9Xj0K/S637n/uFSdIWVjLtx96RByzjPAlXb0K/S637n/uFGf2slT+5GzIQhZjYCrVbrO7T7VZUwfotpJN44mdylF2KasHLYhkKXOim/aPkqxZ7c6tX2VFoLZ6xnqjNxhKdeELX6ip4OrUTcVtuSCFL/BLftHyR8Et+0fJWZ0VcmREIUs7RbBm4+S52nRfROzPSjC9kTwwSc0NUJsjUJnoO3bWqaVUXHYxHEZgyrH8Et+07yUKdeFRXiWVcJVpSyyQ00V84OwqYtPUd+E+wpvZtHhjpBJ8E6qNkEcQR4pyd2TpxcY2Z8sJVsX7IrN9/X/l/wBq8VvRNZWtLnWisGtBJJ2YAAxJJu5K/mRKOVIyBCnNMWGy7UUbAa9dxMXiGw48GNa2T2mFbdXvRQ+o2/a6hpTkxkOcObnHAdgB7U3JIioNuyM1Qtj/AGQ2b7+v/L/tR+yKzff1/wCX/alzIkuVIxxKrVpvVdlkt7LPXe/1eoRdqC7euuwkyIlrs/FXgeiKzH/Xr/y/7U3NISpyZjq0L0K/S637n/uFYP2Q2b7+v/L/ALVN6p6jUrBUdUp1Kjy5twh92IkHcBwUJVE1YnCnJSTLWhCFQaRUiEFAEXrLaNnZqhGZF0f/AKwUVqJZAKb6m9zro7G/r7E91yZNldyc0+a86lvBswHBzgfGfesctcSr9Eb46YN26y1Oul9YqVnN0y5/2WxhwklN7HrO2oyoRTcDTYXQcRhkJGShdEuDdIO2uZe8CeJPR8lZtM2qjTaWVMNsC3ASThEmO5KNWc7yzJJaWHUo04ZYZW20nf8AorOidFut1+pVqHA3RGOMTvyGKtehdHbCmGXy/GZPsA3BU+wWqtYKjmuplzXdoBjIgwVOaCNorVnVql6nTiAwzB3ZH2qvDSimtHm6luLjNp/Usm6/0iI1rpbG1MqtwvXX97TB8o8VeabpAI3ifFU3X93TpDeGuPiWx7CrdYmxTYODWjyVtDSrNIpxOtCnJ76o7IQhbDACovpitL2WGG5PqNa/sxMdkgK9qL1k0Q212epQfhfb0TndcMWu7jCcXZkZK6IPVCyWSxWGnWljQ+m176rolxcJic+QA4LM9Ma7WoV6vq9rqmjfJYXBoMHdiJ5Ku6Sp1abjQql3yDnNDSSQwyS6BunE96ltC6mWu00nVadOGNaXNLujtIEwwb5ynJXqKWrMzk3okSmrOsGkrZaadBlqqdIy4wzosHWd1eHmQtDtGvtmo2mrZ6jobRYDtOtfeOswADMC72meCqug2fBOjX2p4i02kXaTTm0EdGezFx7gsye8kkkySSSTmScSSllUmPO4It2v2uY0gWsZSDKdMktc7Go6RBnc0cscloPor1j9Zs2xqGatCG45uZ9R3aMj2Dis/wBS9Q6luaKrninQvESIc9xacQBu7T4FStt0cNE6Wsvq7js6oYC0mTde648E78YcOfYhqNsqHFyTzM2NCEKg0ghCEACqdfXMNc5uxPRJHX4GOCtiye2/OVPxu/qKxYytOmllOjw7D06zlnV7Fit+tgq030zRMOBE3xhwOSj9AadNmDhdvtdBiYgjCcju9ih0i5jxNRyUr6o7KwdGMHC2jJTTekWV3XxTLHbzeBBjjgMVz0bbm03ipUa6q5vVl0ARlMgkrjZqUtLgy+bwEY4AjPDHHLlC72ihTa08S4gZyIuGJygSUXm3nE404x5dnbb/ALqWAa7D7k/x/oj47j7k/wAf6KCtFmph7wQWtDcCARBvRMHrDsTO20bjgMOq0mDIMiSVdLE111M8MHhpO2V/ljnSOk9tXFV7cAW9GfqtMxMdvip/47D7k/x/oqghUwxNSLbT3NM8HRmkmtti+6H1m9Yqins7sgmb05coVhWeam/Sm/hd7loZXWwlSVSF5HCx9GFKrlhtYa+ucvP9Eeu8vP8ARNELXYwlW1s1PFrtLLTTeKT23b0s2geWEFpIkbsDnIhXKnbMBIxjGMBzgKK0rVLaZLXBhlolxAGLhIkggEjAE4SQo6z6Qc6q0B/R2LHwXUwSXGsCbsS7qjqkBS3RHRMlNL6Ls1qLTaKIqFgN2ScJzy7FH/E/R/8AtWeLk1smlagpGq8khjhfaQ2/dc3OG/VvFpHKU5qWuo0EPcAQKN50CKe0NS+7h9VoxwGaNUGj6EjYLDSstN7bJTbSvY43nNvREkT7wq3ZtUajrcy2Wu0Cs5hDgwU7glvUA6RhoOMcVJ+tHbUmNrXmkEzfpi8b8Rl0oygQppF7BZMd+ucvP9F0o2i8YiEwTiw5nsUSQ9QlQkMFk1t+cf8Ajd/UVrKya2fOP/G7+orm8R2idjhH3S9hRZHXQ7dj3R+nsXb4MfB4gxH6rw6izHpRBMfWkDIpdgzLad+7Jsb+3wXPyrt8nVzvv8BUsLmi8DhieGAA/OO5c3WRwA3zAHfH5hKKbcOlMgnhjuB/zcvbbOw/6kcs/OeZ8EWXb5DM11+AqWJwiTiZ47g457+r5oOj3boIMRuzSbBsA7THs5dqV1Bgj5ScQIiMCcTnwRZdvkWZ9/gBo52+BnzyBPuXCpQc0ScpI7xP5FOjSbECrgSMI44HfyC5VqDAJFSTwj9UOKJRm76/wSWpv0pv4Xe5aGVnmpv0pv4Xe5aGV1MB+l7nD4p+v7EUhC52h5DXFovEAkDKSBgJ5roHMPZE5qNraVpsqOa8AXMA7DGWh0Dud5L0611bp+SxAdEOnKIzG/FeqdpqEiaMAgmZmM8CIzgDxTEzl8M0y4NaMSWNxw672t8rwPevTtMUpIMyBjhumB5rjQtb202g0uleLQ2YyF7DDtXj1msAbtEgYmO50iSN5A8UWFck7LUa8S1uDSQJAGIMGO9d1Gi21SY2V0Y4yT9Ukbs5uhe7NbKhLQ6kWg5mZjozw44JWHckE4sOZ7E3Tiw5nsSGPkIQkMRZPbfnH/jd/UVrCpto1NqOc520Z0nE5HeSVhxtKdRLKrnS4bXhSlJzdippFafiVU+9Z4OR8Sqn3rPArneEreU63j8P5iroVo+JVT71ng5HxKqfes8HI8JW8oePw/mKuhWj4lVPvWeDkfEqp96zwcjwlbyh4/D+Yq6FaPiVU+9Z4OR8Sqn3rPByPCVvKHj8P5hlqZ9Kb+F3uWhlVnQWrT6FYVHPa4AEQARmrMupg6coU7SRxeIVYVauaDurEUhOfUzxCPUjxC2GEbITn1M8Qj1M8QgQ2QnPqZ4hHqZ4hAxshOfUzxCPUzxCBDZOLDmexL6meIXWz0C05oGOEIQkB//Z"/>
          <p:cNvSpPr>
            <a:spLocks noChangeAspect="1" noChangeArrowheads="1"/>
          </p:cNvSpPr>
          <p:nvPr/>
        </p:nvSpPr>
        <p:spPr bwMode="auto">
          <a:xfrm>
            <a:off x="307975" y="32108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data:image/jpeg;base64,/9j/4AAQSkZJRgABAQAAAQABAAD/2wCEAAkGBxQSEhQUEhQVFRUUFRcUFxgWFxQUGBUYFRUWFxUYGRgYHSggHRslHRcVITEiJSkrLi4uFx8zODMsNygtLisBCgoKDg0OGxAQGy0kHyQvLiwsLCwsLCwsLCwsLywsLCwsLCwsLCwsLCwsLCwsLCwsLCw0LCwsLCwsLCwsLCwsLP/AABEIAPAAtgMBIgACEQEDEQH/xAAcAAABBQEBAQAAAAAAAAAAAAAAAQQFBgcDAgj/xABHEAABAwEEBgYECwcEAgMAAAABAAIRAwQSITEFBhNBUWEiMnGBkaEHFLHBFRYjMzRCUlNy0eEXc5KjstLwQ1RiwqLxNUSC/8QAGgEAAgMBAQAAAAAAAAAAAAAAAAECAwQFBv/EAC8RAAIBAgQEBQMEAwAAAAAAAAABAgMRBBIhMQUTQVEUUmGBoSIykTNCseFx0fD/2gAMAwEAAhEDEQA/ANxQm2ki/ZVNlG0uOuTlfum5PfCgtW6VF111OtW2zANsypUffJcMdrTfMY4gtA5GEAWZCgrY59otDqDXup0qLGuquYbr6jqk3GNcMWtAbJIxN5uUGXFHQbab2vpPqsg9JpqPqNeMcHNeTjvkQcEASsoURRqu9fqtk3RZaLg2TAJq1wTGUwBjyCr9kt1kvVhaLQ9tQV6ou7eu2AHm6A1roAiEAXZKq/rOawfZRZ6gY81XYOxZUDaNQ3H77pgYjEYHGIUjonSba7SYLHsNypTd1qb4ktPEbwd4IKAH6FB6FobeyU9o55mSSHva4w9wEuaQVy1RsQFIVC6q51+q3p1atQQKrgMHOIyAQBYUKqVLS/4Mtj77rzW26HXjebcdWuwcxECOEJ1q3aLK4/IVnVH3AXA1atSBhjDyRmgCwoVfsmkdlRttV5c4Ua1d0TJusaHXWzlyHNerJoM1Gh9qfUfUcJIbUqU2U5xusawjLK8cT5IAnUFNNHWM0mlpqPqC8S0vMua2B0S7N0GcTjjvUXp2mX2mzU772tcKk3HuZMAEZJxjdkJyyq5PoVfBqWWtSaajqtGs64L+L6bokdLeDlipLTVu2NFz83RDRxc7Bo8Sm46q3USqKzb0sPkFQurFpfcdRrGatEw4/aa4Xmu8DHcmms1ig03tqVWmpWp0yG1HtbddgYAMDJNQ+rKxOr9GZIsqE3slmFJl0OcQJMvcXHjmcVX9EaVe60Xn/NWkubR5bKR/5Q4pKN72HKplsn1LShIEKJYcLdUe2m51Nge8CWsJu3iN16MJVftlUWqpQNKjVbVp1GudUqU3U9kwGajLx614dGGkjGdys6EAQlsp1KFodXpsdVp1WtZVY2L7TTm5UaD1hDiCM8GxK7WfTe0e1tOjWIJ6Tn03UWsEZnaAEnkAe5SqEARVKi716o+DdNmotDtxc2rXJE8YcPFR+i9JihtWVKVedvVdLaNVzSHPJaQ4CIgqftdpZTaXvcGtGZK56O0gyuy/SdebMdhG5OztcWZXt1GmlaLnVrIQCQ2q8uMdUGi8Se8gLzpfRri4V7PArsEQcG1mAzsnkbsTDvqk8JBl0JDInVRrhZKIew03XSXMdEtJcTBjCRK9atUXMoAOBadpVMHAwaryD4EeKlEIArDrI/4OtlO46+8W262MXX3ViyBzkR2qx2ZsMbP2R7AugQgCCsejdpStlKoC1tatWbORu1Ght4ecdiSzaZfSaGWqlV2jejfpU31WVY+u24CWz9k5Hjmp5CAGujrU6q0udTdS6RDQ+LxbA6RA6smcM4A4wIvTjnMtFnqCm97WCoDcF4i8AAp5cbTamUxL3NaOZhNSy6sjKDmrIhmsq2mtTe+maVKib4D4vvdBAkDIDNGlrG+0WhjAXU6dECpfAGNQ9UCRBge1dqms1mH157ASu9m07Z34Co2eBw9qisTC+jRJ4Opl+pP10I12jqlC0U6wfUrXvkqkhshpktd0QMinusVFzxRugmLRTcY3AHEqWBSqzO20yrlJJxXUitYto6ls6QN6q4Uy4fUaeu490+Kjbbq48UgGV6jjSh1JpDALzOqMBPJWdCI1GlZBOjGTuzjYaxfTa4tLS5oJacCDvCF2QoFiBCVIgYISpEAQeuVmD7JV/wCIDx2tKqfo+0jcrGkerVGHJzR7x7ArVrtablkqDe+GDvOKzjQtcU7RRecA2o0k8BIB8lvoRzUZJnKxVTJiItGyoTC36ZoUPnajWnOJk+AUY3XOylwbediYktIAnjyWNU5PZHQlWpxdm0WJCEKBaCEIQAIQobWnSewom7139FvLifBRnNQi5MnTpupJRXUYaxazbMmnRxfvdubyHEqmV6znuLnkuJ3kyvCt+gdVQWh9fGcQzgP+X5Lit1cVPTb+D0KVHBU7vf5ZT5QtXo2KmwQ1jQOQCj9M6MsxYXVWtZH1hDTPdmVbLh7SvmKY8Wi5WcWUvROm6tAi6bzN7Dl3cFZLbrewUwaQl7hkcAzt4ql1gA43SS2cCRBI3YLys8MTUpxcUzXUwdGrJTa/v/Jc9TLS+rUrPqOLjDRyGeQ3K2Kq6hU/k6juLgPAfqrSuvhb8pNnBx1ufJLoCEIWgyCoSJUACRKmtvtzKLC+o4NaOO/kOJQlfYTaSuyp+kup0KDeLnmOwAe/zVDUrrHpk2qrfiGtF1g4CczzKil2aEHCCTPO4qoqlVyWwrnEmSSTxOJS03QQYBggwcjHFeUK0z36myaFtpr0adQtulzZj8uSfKoejy2OfTe17711wugmXARj3cO9W4Li1Y5ZtHpqE89NSFSJUirLRVQNd6960Bu5jB4uJJ8oV/Wda4Mi1O5tafKPcVix7fK9zo8LSdf2POqdjFW0NnEM6Z7Rl5rRoVF1EqgVnj7TMO4q9IwCSpXDicm69n2QFUrT2hbXUeXEioPqhpiB2FXVC0VaKqqzMtCvKjLNG3uZPabI+n12Ob2gjzXBa85oOBxUba9AUKmdMA8W9E+S58+HP9rOpT4sv3x/Ay1IZFmn7T3H2D3Kwpro6xNosFNk3ROeJxMn2p0ujShkgovocmvPmVJSXVghCFYVCFZRbtYLSKlQCs8APcBlkHEDctXWLaQ+dqfvH/1FbcHFNu5zeIylFRs7Dz4xWr79/l+SZWy21KpvVXueRhicuxcELeoRWqRyXUnJWbPbKDiLwa4iYkAkSchPFehZXkkBj5GYuukdojBO2Whs0nXyNncBZBPVcC4gjCDmu77cx1/IAsaAHNc4NukyJz3yDzUXJ9iWSPcizRcIlrul1cD0uzj3JXUHBt4tcGnJxBAPfkpOz29jSx14n5kFsGG7NwJdwJwwjio51QbNjd7Xvcexwpx/SVJSbE4xXUWx2ypSdepuLDESOCe/GK1ffv8AL8lFoQ4Re6Eqklomy4am6Yr1bU1tSq5zbrjBiMIhaCVmGoX0xv4H+5aeclzMWkp6HawEnKld9yO2zuJTS1WNlQ3qjQ4xEnh/kruhZnFPdG+MnF3TsNrPYKbHBzGBrhkRzTr1ozF7EYkSJAXlMqtlcXPOYIIAwwJptbPkR4KLWVfSiaed/Ux+y1zk+ewg5Zo9b3X8YnMZcexMhScA0wSQCCCROO+cty8GyuxAGbIJnAm6AMNxw8ISzPsPJHuSLLUSJDpHEEEJds7iU3szSG4z3kE+IXVWLYrlo7Hvbu4ld7JUJJkzgmqcWHM9iGRHyEiEhgsW0h87U/eP/qK2lYrpD52p+8f/AFFbsFuzl8T2j7iWe70r0ThdmYzxy5JzTZQkYuI3g5eQTBO7LamNaWuZenMzGHgVukjlxa2Z7Io3znduGPxbt2CRjaN/N127mcZJncBuwS+u08YpYGd/hu3GUlor0i6WtgXYg7nE8UtfUlpvoethRzL3YnkTAOMiMMMeaW5QgYnmctzuXG6vDrXTgxSAOMYzE5bty9UrawNaDTktIOYj6s4Rvu+aWvqO8fQDRogsIcSCTeBOMYwMBvjPdKaVw0ON0y3cUtoqNN2627Ag4zJk4/5wXJSSK5NbIsWoX0xv4He5aeVmGoX0xv4He5acVzcZ+p7Ha4d+l7kWudaYwzkeEifJcvV3T1zmN3Ak8ecLk+gWwTUynduGJ3rG5PsdOMV3OhNTdHlOf5JAahIy4f5xXl1n37TKcTukdvevTaWUvmCT4iOKjqT09PwdKZdOPlC8fKTu8l42JAPykDEz7d6DQOEP3+UdvHFF2FkdAam+P8A/VI0VJbwxvYjjh5f5x8bGAflMhjHZE5r01mEbTn3ePYgNPT8DpObDmexRnqrt78uWWfPmnuiaJaSCZw7FO77FTiktyTQhCZEFi2kPnav7x/8AUVtMKGfqtZXEk0gSSScTmcTvWjD1lTbuY8Xh5VklHoZOhajadXrDTE1GMaMpc4j2lUfWaz0RWAspDmuaMGS7pSRHfgt9PEKbskzlVsJKkrtohkKeqWOjZB8uNtXInZgw2nP2yMzy/wDahbRWDjIa1vJoPvVsZ5tiiUMm+/Y5oTzR9qa0gOosqgmIMtceQI39ym9Y9VTRZtqQNyJcw4upzniMwk6ijLK+pKNGUouUdbblYQrRqtSsRpH1ktvl5gOLhDYEZc5Vro6s2NwDm0mkESDLsR4qqpiVB2aZfSwcqkbpop2oX0xv4H+5aeVGWHQFCi+/TphrgCJk7896k4XPr1FUldHWwtF0oZWRS8VKYdnz8xCk/Vm8EerN4KlmlXWxEtszQIAzM+c+1eTY2HdujPt/MqY9WbwVX9I2kXWSxOfR6NQvYxpziTJMHDIEd6FFPSw3Ua1uSRszSAIwCHWcGZxkz7PyCjvR2+rWsTK1oeaj6rnESALrQboGHYT3qz+rN4IcUnYFNtXIltmaARjiZzXkWNsRj49n5BTHq7eCzB2nbTQ0yLLUqF9F1UNDSG9WqyWYgTgXN8E1BMUqsl1L8nNhzPYnHqzeC9MpAZBAHtCEJACEqRAEDrbWs5oup1nhpIlu9wcMiAMVSNW2im2taXCdi0BgOW0fgD3Kya/2Ghc2jiGVcmxnU5Ee/cq5R/8AjXx/uRPZdbC6FBLladWcjEtutrbRMiKbH1qgAl73u7ySnOmNEVLM5raoHSEggyOY7U41Trhlrok5F13+IQPOFomndBstWzvki46cN4PWbymB4KyrX5c0uhRQw3OpuS+65WdRNB//AGaogD5ueWb/AMkzt+tRda2vb8y03Lu57Dg8kc93YFJ686ZFNgs1KBI6cfVbub3+ztVCKVKHMvOfXYlWqKilSp9N36kzpGw06FruPnY3g7ASbjsQPctN0ZpClWbNF7XARgM28iNyznXADa0J/wBvSvRnm73K96r0qDaDfV8WnM/WLt97nyVOI1pxkzTg/pqyirW+SXQhCxHTFQhCAEVO9K9iNXR9Qt/0nNqn8LTDvAGe5XErOtafSVSpVthTpivTBu1nThBwc1nExOeG5SinfQhNq2o99EelW1bEKU9Og5zSN91zi5p7MSO5XhYfa9FV7C9tu0c41LM8XmuaL11pzp1W8BlPLcpuxemEXflbN0uNOoLp7nDDxKlKDbuiEZpKzNULoWMWKr6/p8VKeLG1Q+f+FBoAPYXAfxLxpjXa2aTmzWWiWNfg5rCXucD9p8ANbx9qv3o/1QFgpEvIdXqdcjJoGTB7yi2Va7hfO9Ni2oQlVZcIhKhACKHqaTeCRhgSFMKtVus7tPtU4q5TWk1aww0vo5lpffeCHREgnLdgZXizaJYylUpCS2pEyci3Ijmn65WmbuE7ss4nGO6VepSta5icY3zW1ItmrdIEEF8ggjEYEZblZvhN/LwUEx5kwHhoLc7xnrAkTiR1Ujn1MCA6GkuO6QXGBBzwnvhOacvuFCSh9qsca2r9N7i5znlziSSTmT3Ly3VuiCD0sDlP6J8HG9GPznPqxx4LnsXBvRLgb5GZPRLo3ncMVLPPa5DJDewmlNEMr1DUeXSQBgYAAECAn+iWNszSKTQJzJkk8JKAEqrcm1lexbFJSzLclrDbnPfBiIT+q6Gk8AT4BQ2ivnB2FTFp6jvwn2FUSVmbaTbjqYt+1a2/Zo/wu/uR+1a2/Zo/wu/NUNdrJG0ZMRfbM5RImVoyR7FHMl3LTpj0i2y0UnUiWMa7BxpghxG8TOEqoKwW4sipf2W0h925d6u0p3Ju4Xov5bs16tF0uBBpCoaZDGzTcxpDhBDgAMQXQHYiDM4IVlsJ3e7F1Y1ytFhY5lG4Wvdeh4JgxGGITi0a8PqG8+y2Nx4miJPbimVCYEGje2h217Zxd6MRuuxe6u9JtaFwuF28Hmi0EZsdUvCpHENvNnhCGl2Hd9yZsvpMtNMXadKzMHBlO6PAFdv2rW37NH+F39yjBVpC0VL91rboDfmagPyojqtAAIw3kDioq012bGLjBUvlhIIPQaS5sd5i9vACWVdh5pdy0ftWtv2aP8LvzVr9Heulot1epTrCmGtp3xdBBm8Bx5rGVoXoV+l1v3P/AHCU4pR2HCcnJamzIQhZzUCrVbrO7T7VZVWa3Wd2n2qyBnr9DjXcQJAk4Yd6bttZyukmJwkeUJ4mzg+9hEE7+GH6q1WMjuBtLvsHf/mSU2g4dA4z3R3LyBUwmMxMcAcUA1OUY5jn+SegtQFpP2D58uXPyQbUfsHz/JeyHxmJnlw/NI4VOIzHhvwRoGolO0E5t4+AjinIXKkHSb0RuhdVFkkPNFfODsKmLT1HfhPsKh9FfODsKmLT1HfhPsKqnubKP2ny2pP1CkWztADgSCQfqNJHiSFFlSdHR9PCarcQRiIumAZmTIx8itDMyOtTRDASNqBMESB1SAR9bHPPkuFfRlxzml4wa10xgbxiM+PsPBILAwz8sMA44iMWzh1t8CO3klrWFjXNAq3pa8kgAQWtJaOtvMBAxRo9gcyarS1z2tdEAtBzOe7DxXupo6mA520aYa4hoiZuktxvY44Lh6g2T8oIAbjGHSJEZ9h7DyXqto9jWF22BgTAAmZIu9bsPfvQB2doynDTtW5GYjF0viMcBAZnxXM6MYATtmYAGIBO6Yx/yEDRrD/rt35tyiP+XNHwayCds3AxkMcQMr3MnuQBwttlazqvDpJEYSAMiYO9Xj0K/S637n/uFSdIWVjLtx96RByzjPAlXb0K/S637n/uFGf2slT+5GzIQhZjYCrVbrO7T7VZUwfotpJN44mdylF2KasHLYhkKXOim/aPkqxZ7c6tX2VFoLZ6xnqjNxhKdeELX6ip4OrUTcVtuSCFL/BLftHyR8Et+0fJWZ0VcmREIUs7RbBm4+S52nRfROzPSjC9kTwwSc0NUJsjUJnoO3bWqaVUXHYxHEZgyrH8Et+07yUKdeFRXiWVcJVpSyyQ00V84OwqYtPUd+E+wpvZtHhjpBJ8E6qNkEcQR4pyd2TpxcY2Z8sJVsX7IrN9/X/l/wBq8VvRNZWtLnWisGtBJJ2YAAxJJu5K/mRKOVIyBCnNMWGy7UUbAa9dxMXiGw48GNa2T2mFbdXvRQ+o2/a6hpTkxkOcObnHAdgB7U3JIioNuyM1Qtj/AGQ2b7+v/L/tR+yKzff1/wCX/alzIkuVIxxKrVpvVdlkt7LPXe/1eoRdqC7euuwkyIlrs/FXgeiKzH/Xr/y/7U3NISpyZjq0L0K/S637n/uFYP2Q2b7+v/L/ALVN6p6jUrBUdUp1Kjy5twh92IkHcBwUJVE1YnCnJSTLWhCFQaRUiEFAEXrLaNnZqhGZF0f/AKwUVqJZAKb6m9zro7G/r7E91yZNldyc0+a86lvBswHBzgfGfesctcSr9Eb46YN26y1Oul9YqVnN0y5/2WxhwklN7HrO2oyoRTcDTYXQcRhkJGShdEuDdIO2uZe8CeJPR8lZtM2qjTaWVMNsC3ASThEmO5KNWc7yzJJaWHUo04ZYZW20nf8AorOidFut1+pVqHA3RGOMTvyGKtehdHbCmGXy/GZPsA3BU+wWqtYKjmuplzXdoBjIgwVOaCNorVnVql6nTiAwzB3ZH2qvDSimtHm6luLjNp/Usm6/0iI1rpbG1MqtwvXX97TB8o8VeabpAI3ifFU3X93TpDeGuPiWx7CrdYmxTYODWjyVtDSrNIpxOtCnJ76o7IQhbDACovpitL2WGG5PqNa/sxMdkgK9qL1k0Q212epQfhfb0TndcMWu7jCcXZkZK6IPVCyWSxWGnWljQ+m176rolxcJic+QA4LM9Ma7WoV6vq9rqmjfJYXBoMHdiJ5Ku6Sp1abjQql3yDnNDSSQwyS6BunE96ltC6mWu00nVadOGNaXNLujtIEwwb5ynJXqKWrMzk3okSmrOsGkrZaadBlqqdIy4wzosHWd1eHmQtDtGvtmo2mrZ6jobRYDtOtfeOswADMC72meCqug2fBOjX2p4i02kXaTTm0EdGezFx7gsye8kkkySSSTmScSSllUmPO4It2v2uY0gWsZSDKdMktc7Go6RBnc0cscloPor1j9Zs2xqGatCG45uZ9R3aMj2Dis/wBS9Q6luaKrninQvESIc9xacQBu7T4FStt0cNE6Wsvq7js6oYC0mTde648E78YcOfYhqNsqHFyTzM2NCEKg0ghCEACqdfXMNc5uxPRJHX4GOCtiye2/OVPxu/qKxYytOmllOjw7D06zlnV7Fit+tgq030zRMOBE3xhwOSj9AadNmDhdvtdBiYgjCcju9ih0i5jxNRyUr6o7KwdGMHC2jJTTekWV3XxTLHbzeBBjjgMVz0bbm03ipUa6q5vVl0ARlMgkrjZqUtLgy+bwEY4AjPDHHLlC72ihTa08S4gZyIuGJygSUXm3nE404x5dnbb/ALqWAa7D7k/x/oj47j7k/wAf6KCtFmph7wQWtDcCARBvRMHrDsTO20bjgMOq0mDIMiSVdLE111M8MHhpO2V/ljnSOk9tXFV7cAW9GfqtMxMdvip/47D7k/x/oqghUwxNSLbT3NM8HRmkmtti+6H1m9Yqins7sgmb05coVhWeam/Sm/hd7loZXWwlSVSF5HCx9GFKrlhtYa+ucvP9Eeu8vP8ARNELXYwlW1s1PFrtLLTTeKT23b0s2geWEFpIkbsDnIhXKnbMBIxjGMBzgKK0rVLaZLXBhlolxAGLhIkggEjAE4SQo6z6Qc6q0B/R2LHwXUwSXGsCbsS7qjqkBS3RHRMlNL6Ls1qLTaKIqFgN2ScJzy7FH/E/R/8AtWeLk1smlagpGq8khjhfaQ2/dc3OG/VvFpHKU5qWuo0EPcAQKN50CKe0NS+7h9VoxwGaNUGj6EjYLDSstN7bJTbSvY43nNvREkT7wq3ZtUajrcy2Wu0Cs5hDgwU7glvUA6RhoOMcVJ+tHbUmNrXmkEzfpi8b8Rl0oygQppF7BZMd+ucvP9F0o2i8YiEwTiw5nsUSQ9QlQkMFk1t+cf8Ajd/UVrKya2fOP/G7+orm8R2idjhH3S9hRZHXQ7dj3R+nsXb4MfB4gxH6rw6izHpRBMfWkDIpdgzLad+7Jsb+3wXPyrt8nVzvv8BUsLmi8DhieGAA/OO5c3WRwA3zAHfH5hKKbcOlMgnhjuB/zcvbbOw/6kcs/OeZ8EWXb5DM11+AqWJwiTiZ47g457+r5oOj3boIMRuzSbBsA7THs5dqV1Bgj5ScQIiMCcTnwRZdvkWZ9/gBo52+BnzyBPuXCpQc0ScpI7xP5FOjSbECrgSMI44HfyC5VqDAJFSTwj9UOKJRm76/wSWpv0pv4Xe5aGVnmpv0pv4Xe5aGV1MB+l7nD4p+v7EUhC52h5DXFovEAkDKSBgJ5roHMPZE5qNraVpsqOa8AXMA7DGWh0Dud5L0611bp+SxAdEOnKIzG/FeqdpqEiaMAgmZmM8CIzgDxTEzl8M0y4NaMSWNxw672t8rwPevTtMUpIMyBjhumB5rjQtb202g0uleLQ2YyF7DDtXj1msAbtEgYmO50iSN5A8UWFck7LUa8S1uDSQJAGIMGO9d1Gi21SY2V0Y4yT9Ukbs5uhe7NbKhLQ6kWg5mZjozw44JWHckE4sOZ7E3Tiw5nsSGPkIQkMRZPbfnH/jd/UVrCpto1NqOc520Z0nE5HeSVhxtKdRLKrnS4bXhSlJzdippFafiVU+9Z4OR8Sqn3rPArneEreU63j8P5iroVo+JVT71ng5HxKqfes8HI8JW8oePw/mKuhWj4lVPvWeDkfEqp96zwcjwlbyh4/D+Yq6FaPiVU+9Z4OR8Sqn3rPByPCVvKHj8P5hlqZ9Kb+F3uWhlVnQWrT6FYVHPa4AEQARmrMupg6coU7SRxeIVYVauaDurEUhOfUzxCPUjxC2GEbITn1M8Qj1M8QgQ2QnPqZ4hHqZ4hAxshOfUzxCPUzxCBDZOLDmexL6meIXWz0C05oGOEIQkB//Z"/>
          <p:cNvSpPr>
            <a:spLocks noChangeAspect="1" noChangeArrowheads="1"/>
          </p:cNvSpPr>
          <p:nvPr/>
        </p:nvSpPr>
        <p:spPr bwMode="auto">
          <a:xfrm>
            <a:off x="460375" y="32108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4" descr="data:image/jpeg;base64,/9j/4AAQSkZJRgABAQAAAQABAAD/2wCEAAkGBxQSEhQUEhQVFRUUFRcUFxgWFxQUGBUYFRUWFxUYGRgYHSggHRslHRcVITEiJSkrLi4uFx8zODMsNygtLisBCgoKDg0OGxAQGy0kHyQvLiwsLCwsLCwsLCwsLywsLCwsLCwsLCwsLCwsLCwsLCwsLCw0LCwsLCwsLCwsLCwsLP/AABEIAPAAtgMBIgACEQEDEQH/xAAcAAABBQEBAQAAAAAAAAAAAAAAAQQFBgcDAgj/xABHEAABAwEEBgYECwcEAgMAAAABAAIRAwQSITEFBhNBUWEiMnGBkaEHFLHBFRYjMzRCUlNy0eEXc5KjstLwQ1RiwqLxNUSC/8QAGgEAAgMBAQAAAAAAAAAAAAAAAAECAwQFBv/EAC8RAAIBAgQEBQMEAwAAAAAAAAABAgMRBBIhMQUTQVEUUmGBoSIykTNCseFx0fD/2gAMAwEAAhEDEQA/ANxQm2ki/ZVNlG0uOuTlfum5PfCgtW6VF111OtW2zANsypUffJcMdrTfMY4gtA5GEAWZCgrY59otDqDXup0qLGuquYbr6jqk3GNcMWtAbJIxN5uUGXFHQbab2vpPqsg9JpqPqNeMcHNeTjvkQcEASsoURRqu9fqtk3RZaLg2TAJq1wTGUwBjyCr9kt1kvVhaLQ9tQV6ou7eu2AHm6A1roAiEAXZKq/rOawfZRZ6gY81XYOxZUDaNQ3H77pgYjEYHGIUjonSba7SYLHsNypTd1qb4ktPEbwd4IKAH6FB6FobeyU9o55mSSHva4w9wEuaQVy1RsQFIVC6q51+q3p1atQQKrgMHOIyAQBYUKqVLS/4Mtj77rzW26HXjebcdWuwcxECOEJ1q3aLK4/IVnVH3AXA1atSBhjDyRmgCwoVfsmkdlRttV5c4Ua1d0TJusaHXWzlyHNerJoM1Gh9qfUfUcJIbUqU2U5xusawjLK8cT5IAnUFNNHWM0mlpqPqC8S0vMua2B0S7N0GcTjjvUXp2mX2mzU772tcKk3HuZMAEZJxjdkJyyq5PoVfBqWWtSaajqtGs64L+L6bokdLeDlipLTVu2NFz83RDRxc7Bo8Sm46q3USqKzb0sPkFQurFpfcdRrGatEw4/aa4Xmu8DHcmms1ig03tqVWmpWp0yG1HtbddgYAMDJNQ+rKxOr9GZIsqE3slmFJl0OcQJMvcXHjmcVX9EaVe60Xn/NWkubR5bKR/5Q4pKN72HKplsn1LShIEKJYcLdUe2m51Nge8CWsJu3iN16MJVftlUWqpQNKjVbVp1GudUqU3U9kwGajLx614dGGkjGdys6EAQlsp1KFodXpsdVp1WtZVY2L7TTm5UaD1hDiCM8GxK7WfTe0e1tOjWIJ6Tn03UWsEZnaAEnkAe5SqEARVKi716o+DdNmotDtxc2rXJE8YcPFR+i9JihtWVKVedvVdLaNVzSHPJaQ4CIgqftdpZTaXvcGtGZK56O0gyuy/SdebMdhG5OztcWZXt1GmlaLnVrIQCQ2q8uMdUGi8Se8gLzpfRri4V7PArsEQcG1mAzsnkbsTDvqk8JBl0JDInVRrhZKIew03XSXMdEtJcTBjCRK9atUXMoAOBadpVMHAwaryD4EeKlEIArDrI/4OtlO46+8W262MXX3ViyBzkR2qx2ZsMbP2R7AugQgCCsejdpStlKoC1tatWbORu1Ght4ecdiSzaZfSaGWqlV2jejfpU31WVY+u24CWz9k5Hjmp5CAGujrU6q0udTdS6RDQ+LxbA6RA6smcM4A4wIvTjnMtFnqCm97WCoDcF4i8AAp5cbTamUxL3NaOZhNSy6sjKDmrIhmsq2mtTe+maVKib4D4vvdBAkDIDNGlrG+0WhjAXU6dECpfAGNQ9UCRBge1dqms1mH157ASu9m07Z34Co2eBw9qisTC+jRJ4Opl+pP10I12jqlC0U6wfUrXvkqkhshpktd0QMinusVFzxRugmLRTcY3AHEqWBSqzO20yrlJJxXUitYto6ls6QN6q4Uy4fUaeu490+Kjbbq48UgGV6jjSh1JpDALzOqMBPJWdCI1GlZBOjGTuzjYaxfTa4tLS5oJacCDvCF2QoFiBCVIgYISpEAQeuVmD7JV/wCIDx2tKqfo+0jcrGkerVGHJzR7x7ArVrtablkqDe+GDvOKzjQtcU7RRecA2o0k8BIB8lvoRzUZJnKxVTJiItGyoTC36ZoUPnajWnOJk+AUY3XOylwbediYktIAnjyWNU5PZHQlWpxdm0WJCEKBaCEIQAIQobWnSewom7139FvLifBRnNQi5MnTpupJRXUYaxazbMmnRxfvdubyHEqmV6znuLnkuJ3kyvCt+gdVQWh9fGcQzgP+X5Lit1cVPTb+D0KVHBU7vf5ZT5QtXo2KmwQ1jQOQCj9M6MsxYXVWtZH1hDTPdmVbLh7SvmKY8Wi5WcWUvROm6tAi6bzN7Dl3cFZLbrewUwaQl7hkcAzt4ql1gA43SS2cCRBI3YLys8MTUpxcUzXUwdGrJTa/v/Jc9TLS+rUrPqOLjDRyGeQ3K2Kq6hU/k6juLgPAfqrSuvhb8pNnBx1ufJLoCEIWgyCoSJUACRKmtvtzKLC+o4NaOO/kOJQlfYTaSuyp+kup0KDeLnmOwAe/zVDUrrHpk2qrfiGtF1g4CczzKil2aEHCCTPO4qoqlVyWwrnEmSSTxOJS03QQYBggwcjHFeUK0z36myaFtpr0adQtulzZj8uSfKoejy2OfTe17711wugmXARj3cO9W4Li1Y5ZtHpqE89NSFSJUirLRVQNd6960Bu5jB4uJJ8oV/Wda4Mi1O5tafKPcVix7fK9zo8LSdf2POqdjFW0NnEM6Z7Rl5rRoVF1EqgVnj7TMO4q9IwCSpXDicm69n2QFUrT2hbXUeXEioPqhpiB2FXVC0VaKqqzMtCvKjLNG3uZPabI+n12Ob2gjzXBa85oOBxUba9AUKmdMA8W9E+S58+HP9rOpT4sv3x/Ay1IZFmn7T3H2D3Kwpro6xNosFNk3ROeJxMn2p0ujShkgovocmvPmVJSXVghCFYVCFZRbtYLSKlQCs8APcBlkHEDctXWLaQ+dqfvH/1FbcHFNu5zeIylFRs7Dz4xWr79/l+SZWy21KpvVXueRhicuxcELeoRWqRyXUnJWbPbKDiLwa4iYkAkSchPFehZXkkBj5GYuukdojBO2Whs0nXyNncBZBPVcC4gjCDmu77cx1/IAsaAHNc4NukyJz3yDzUXJ9iWSPcizRcIlrul1cD0uzj3JXUHBt4tcGnJxBAPfkpOz29jSx14n5kFsGG7NwJdwJwwjio51QbNjd7Xvcexwpx/SVJSbE4xXUWx2ypSdepuLDESOCe/GK1ffv8AL8lFoQ4Re6Eqklomy4am6Yr1bU1tSq5zbrjBiMIhaCVmGoX0xv4H+5aeclzMWkp6HawEnKld9yO2zuJTS1WNlQ3qjQ4xEnh/kruhZnFPdG+MnF3TsNrPYKbHBzGBrhkRzTr1ozF7EYkSJAXlMqtlcXPOYIIAwwJptbPkR4KLWVfSiaed/Ux+y1zk+ewg5Zo9b3X8YnMZcexMhScA0wSQCCCROO+cty8GyuxAGbIJnAm6AMNxw8ISzPsPJHuSLLUSJDpHEEEJds7iU3szSG4z3kE+IXVWLYrlo7Hvbu4ld7JUJJkzgmqcWHM9iGRHyEiEhgsW0h87U/eP/qK2lYrpD52p+8f/AFFbsFuzl8T2j7iWe70r0ThdmYzxy5JzTZQkYuI3g5eQTBO7LamNaWuZenMzGHgVukjlxa2Z7Io3znduGPxbt2CRjaN/N127mcZJncBuwS+u08YpYGd/hu3GUlor0i6WtgXYg7nE8UtfUlpvoethRzL3YnkTAOMiMMMeaW5QgYnmctzuXG6vDrXTgxSAOMYzE5bty9UrawNaDTktIOYj6s4Rvu+aWvqO8fQDRogsIcSCTeBOMYwMBvjPdKaVw0ON0y3cUtoqNN2627Ag4zJk4/5wXJSSK5NbIsWoX0xv4He5aeVmGoX0xv4He5acVzcZ+p7Ha4d+l7kWudaYwzkeEifJcvV3T1zmN3Ak8ecLk+gWwTUynduGJ3rG5PsdOMV3OhNTdHlOf5JAahIy4f5xXl1n37TKcTukdvevTaWUvmCT4iOKjqT09PwdKZdOPlC8fKTu8l42JAPykDEz7d6DQOEP3+UdvHFF2FkdAam+P8A/VI0VJbwxvYjjh5f5x8bGAflMhjHZE5r01mEbTn3ePYgNPT8DpObDmexRnqrt78uWWfPmnuiaJaSCZw7FO77FTiktyTQhCZEFi2kPnav7x/8AUVtMKGfqtZXEk0gSSScTmcTvWjD1lTbuY8Xh5VklHoZOhajadXrDTE1GMaMpc4j2lUfWaz0RWAspDmuaMGS7pSRHfgt9PEKbskzlVsJKkrtohkKeqWOjZB8uNtXInZgw2nP2yMzy/wDahbRWDjIa1vJoPvVsZ5tiiUMm+/Y5oTzR9qa0gOosqgmIMtceQI39ym9Y9VTRZtqQNyJcw4upzniMwk6ijLK+pKNGUouUdbblYQrRqtSsRpH1ktvl5gOLhDYEZc5Vro6s2NwDm0mkESDLsR4qqpiVB2aZfSwcqkbpop2oX0xv4H+5aeVGWHQFCi+/TphrgCJk7896k4XPr1FUldHWwtF0oZWRS8VKYdnz8xCk/Vm8EerN4KlmlXWxEtszQIAzM+c+1eTY2HdujPt/MqY9WbwVX9I2kXWSxOfR6NQvYxpziTJMHDIEd6FFPSw3Ua1uSRszSAIwCHWcGZxkz7PyCjvR2+rWsTK1oeaj6rnESALrQboGHYT3qz+rN4IcUnYFNtXIltmaARjiZzXkWNsRj49n5BTHq7eCzB2nbTQ0yLLUqF9F1UNDSG9WqyWYgTgXN8E1BMUqsl1L8nNhzPYnHqzeC9MpAZBAHtCEJACEqRAEDrbWs5oup1nhpIlu9wcMiAMVSNW2im2taXCdi0BgOW0fgD3Kya/2Ghc2jiGVcmxnU5Ee/cq5R/8AjXx/uRPZdbC6FBLladWcjEtutrbRMiKbH1qgAl73u7ySnOmNEVLM5raoHSEggyOY7U41Trhlrok5F13+IQPOFomndBstWzvki46cN4PWbymB4KyrX5c0uhRQw3OpuS+65WdRNB//AGaogD5ueWb/AMkzt+tRda2vb8y03Lu57Dg8kc93YFJ686ZFNgs1KBI6cfVbub3+ztVCKVKHMvOfXYlWqKilSp9N36kzpGw06FruPnY3g7ASbjsQPctN0ZpClWbNF7XARgM28iNyznXADa0J/wBvSvRnm73K96r0qDaDfV8WnM/WLt97nyVOI1pxkzTg/pqyirW+SXQhCxHTFQhCAEVO9K9iNXR9Qt/0nNqn8LTDvAGe5XErOtafSVSpVthTpivTBu1nThBwc1nExOeG5SinfQhNq2o99EelW1bEKU9Og5zSN91zi5p7MSO5XhYfa9FV7C9tu0c41LM8XmuaL11pzp1W8BlPLcpuxemEXflbN0uNOoLp7nDDxKlKDbuiEZpKzNULoWMWKr6/p8VKeLG1Q+f+FBoAPYXAfxLxpjXa2aTmzWWiWNfg5rCXucD9p8ANbx9qv3o/1QFgpEvIdXqdcjJoGTB7yi2Va7hfO9Ni2oQlVZcIhKhACKHqaTeCRhgSFMKtVus7tPtU4q5TWk1aww0vo5lpffeCHREgnLdgZXizaJYylUpCS2pEyci3Ijmn65WmbuE7ss4nGO6VepSta5icY3zW1ItmrdIEEF8ggjEYEZblZvhN/LwUEx5kwHhoLc7xnrAkTiR1Ujn1MCA6GkuO6QXGBBzwnvhOacvuFCSh9qsca2r9N7i5znlziSSTmT3Ly3VuiCD0sDlP6J8HG9GPznPqxx4LnsXBvRLgb5GZPRLo3ncMVLPPa5DJDewmlNEMr1DUeXSQBgYAAECAn+iWNszSKTQJzJkk8JKAEqrcm1lexbFJSzLclrDbnPfBiIT+q6Gk8AT4BQ2ivnB2FTFp6jvwn2FUSVmbaTbjqYt+1a2/Zo/wu/uR+1a2/Zo/wu/NUNdrJG0ZMRfbM5RImVoyR7FHMl3LTpj0i2y0UnUiWMa7BxpghxG8TOEqoKwW4sipf2W0h925d6u0p3Ju4Xov5bs16tF0uBBpCoaZDGzTcxpDhBDgAMQXQHYiDM4IVlsJ3e7F1Y1ytFhY5lG4Wvdeh4JgxGGITi0a8PqG8+y2Nx4miJPbimVCYEGje2h217Zxd6MRuuxe6u9JtaFwuF28Hmi0EZsdUvCpHENvNnhCGl2Hd9yZsvpMtNMXadKzMHBlO6PAFdv2rW37NH+F39yjBVpC0VL91rboDfmagPyojqtAAIw3kDioq012bGLjBUvlhIIPQaS5sd5i9vACWVdh5pdy0ftWtv2aP8LvzVr9Heulot1epTrCmGtp3xdBBm8Bx5rGVoXoV+l1v3P/AHCU4pR2HCcnJamzIQhZzUCrVbrO7T7VZVWa3Wd2n2qyBnr9DjXcQJAk4Yd6bttZyukmJwkeUJ4mzg+9hEE7+GH6q1WMjuBtLvsHf/mSU2g4dA4z3R3LyBUwmMxMcAcUA1OUY5jn+SegtQFpP2D58uXPyQbUfsHz/JeyHxmJnlw/NI4VOIzHhvwRoGolO0E5t4+AjinIXKkHSb0RuhdVFkkPNFfODsKmLT1HfhPsKh9FfODsKmLT1HfhPsKqnubKP2ny2pP1CkWztADgSCQfqNJHiSFFlSdHR9PCarcQRiIumAZmTIx8itDMyOtTRDASNqBMESB1SAR9bHPPkuFfRlxzml4wa10xgbxiM+PsPBILAwz8sMA44iMWzh1t8CO3klrWFjXNAq3pa8kgAQWtJaOtvMBAxRo9gcyarS1z2tdEAtBzOe7DxXupo6mA520aYa4hoiZuktxvY44Lh6g2T8oIAbjGHSJEZ9h7DyXqto9jWF22BgTAAmZIu9bsPfvQB2doynDTtW5GYjF0viMcBAZnxXM6MYATtmYAGIBO6Yx/yEDRrD/rt35tyiP+XNHwayCds3AxkMcQMr3MnuQBwttlazqvDpJEYSAMiYO9Xj0K/S637n/uFSdIWVjLtx96RByzjPAlXb0K/S637n/uFGf2slT+5GzIQhZjYCrVbrO7T7VZUwfotpJN44mdylF2KasHLYhkKXOim/aPkqxZ7c6tX2VFoLZ6xnqjNxhKdeELX6ip4OrUTcVtuSCFL/BLftHyR8Et+0fJWZ0VcmREIUs7RbBm4+S52nRfROzPSjC9kTwwSc0NUJsjUJnoO3bWqaVUXHYxHEZgyrH8Et+07yUKdeFRXiWVcJVpSyyQ00V84OwqYtPUd+E+wpvZtHhjpBJ8E6qNkEcQR4pyd2TpxcY2Z8sJVsX7IrN9/X/l/wBq8VvRNZWtLnWisGtBJJ2YAAxJJu5K/mRKOVIyBCnNMWGy7UUbAa9dxMXiGw48GNa2T2mFbdXvRQ+o2/a6hpTkxkOcObnHAdgB7U3JIioNuyM1Qtj/AGQ2b7+v/L/tR+yKzff1/wCX/alzIkuVIxxKrVpvVdlkt7LPXe/1eoRdqC7euuwkyIlrs/FXgeiKzH/Xr/y/7U3NISpyZjq0L0K/S637n/uFYP2Q2b7+v/L/ALVN6p6jUrBUdUp1Kjy5twh92IkHcBwUJVE1YnCnJSTLWhCFQaRUiEFAEXrLaNnZqhGZF0f/AKwUVqJZAKb6m9zro7G/r7E91yZNldyc0+a86lvBswHBzgfGfesctcSr9Eb46YN26y1Oul9YqVnN0y5/2WxhwklN7HrO2oyoRTcDTYXQcRhkJGShdEuDdIO2uZe8CeJPR8lZtM2qjTaWVMNsC3ASThEmO5KNWc7yzJJaWHUo04ZYZW20nf8AorOidFut1+pVqHA3RGOMTvyGKtehdHbCmGXy/GZPsA3BU+wWqtYKjmuplzXdoBjIgwVOaCNorVnVql6nTiAwzB3ZH2qvDSimtHm6luLjNp/Usm6/0iI1rpbG1MqtwvXX97TB8o8VeabpAI3ifFU3X93TpDeGuPiWx7CrdYmxTYODWjyVtDSrNIpxOtCnJ76o7IQhbDACovpitL2WGG5PqNa/sxMdkgK9qL1k0Q212epQfhfb0TndcMWu7jCcXZkZK6IPVCyWSxWGnWljQ+m176rolxcJic+QA4LM9Ma7WoV6vq9rqmjfJYXBoMHdiJ5Ku6Sp1abjQql3yDnNDSSQwyS6BunE96ltC6mWu00nVadOGNaXNLujtIEwwb5ynJXqKWrMzk3okSmrOsGkrZaadBlqqdIy4wzosHWd1eHmQtDtGvtmo2mrZ6jobRYDtOtfeOswADMC72meCqug2fBOjX2p4i02kXaTTm0EdGezFx7gsye8kkkySSSTmScSSllUmPO4It2v2uY0gWsZSDKdMktc7Go6RBnc0cscloPor1j9Zs2xqGatCG45uZ9R3aMj2Dis/wBS9Q6luaKrninQvESIc9xacQBu7T4FStt0cNE6Wsvq7js6oYC0mTde648E78YcOfYhqNsqHFyTzM2NCEKg0ghCEACqdfXMNc5uxPRJHX4GOCtiye2/OVPxu/qKxYytOmllOjw7D06zlnV7Fit+tgq030zRMOBE3xhwOSj9AadNmDhdvtdBiYgjCcju9ih0i5jxNRyUr6o7KwdGMHC2jJTTekWV3XxTLHbzeBBjjgMVz0bbm03ipUa6q5vVl0ARlMgkrjZqUtLgy+bwEY4AjPDHHLlC72ihTa08S4gZyIuGJygSUXm3nE404x5dnbb/ALqWAa7D7k/x/oj47j7k/wAf6KCtFmph7wQWtDcCARBvRMHrDsTO20bjgMOq0mDIMiSVdLE111M8MHhpO2V/ljnSOk9tXFV7cAW9GfqtMxMdvip/47D7k/x/oqghUwxNSLbT3NM8HRmkmtti+6H1m9Yqins7sgmb05coVhWeam/Sm/hd7loZXWwlSVSF5HCx9GFKrlhtYa+ucvP9Eeu8vP8ARNELXYwlW1s1PFrtLLTTeKT23b0s2geWEFpIkbsDnIhXKnbMBIxjGMBzgKK0rVLaZLXBhlolxAGLhIkggEjAE4SQo6z6Qc6q0B/R2LHwXUwSXGsCbsS7qjqkBS3RHRMlNL6Ls1qLTaKIqFgN2ScJzy7FH/E/R/8AtWeLk1smlagpGq8khjhfaQ2/dc3OG/VvFpHKU5qWuo0EPcAQKN50CKe0NS+7h9VoxwGaNUGj6EjYLDSstN7bJTbSvY43nNvREkT7wq3ZtUajrcy2Wu0Cs5hDgwU7glvUA6RhoOMcVJ+tHbUmNrXmkEzfpi8b8Rl0oygQppF7BZMd+ucvP9F0o2i8YiEwTiw5nsUSQ9QlQkMFk1t+cf8Ajd/UVrKya2fOP/G7+orm8R2idjhH3S9hRZHXQ7dj3R+nsXb4MfB4gxH6rw6izHpRBMfWkDIpdgzLad+7Jsb+3wXPyrt8nVzvv8BUsLmi8DhieGAA/OO5c3WRwA3zAHfH5hKKbcOlMgnhjuB/zcvbbOw/6kcs/OeZ8EWXb5DM11+AqWJwiTiZ47g457+r5oOj3boIMRuzSbBsA7THs5dqV1Bgj5ScQIiMCcTnwRZdvkWZ9/gBo52+BnzyBPuXCpQc0ScpI7xP5FOjSbECrgSMI44HfyC5VqDAJFSTwj9UOKJRm76/wSWpv0pv4Xe5aGVnmpv0pv4Xe5aGV1MB+l7nD4p+v7EUhC52h5DXFovEAkDKSBgJ5roHMPZE5qNraVpsqOa8AXMA7DGWh0Dud5L0611bp+SxAdEOnKIzG/FeqdpqEiaMAgmZmM8CIzgDxTEzl8M0y4NaMSWNxw672t8rwPevTtMUpIMyBjhumB5rjQtb202g0uleLQ2YyF7DDtXj1msAbtEgYmO50iSN5A8UWFck7LUa8S1uDSQJAGIMGO9d1Gi21SY2V0Y4yT9Ukbs5uhe7NbKhLQ6kWg5mZjozw44JWHckE4sOZ7E3Tiw5nsSGPkIQkMRZPbfnH/jd/UVrCpto1NqOc520Z0nE5HeSVhxtKdRLKrnS4bXhSlJzdippFafiVU+9Z4OR8Sqn3rPArneEreU63j8P5iroVo+JVT71ng5HxKqfes8HI8JW8oePw/mKuhWj4lVPvWeDkfEqp96zwcjwlbyh4/D+Yq6FaPiVU+9Z4OR8Sqn3rPByPCVvKHj8P5hlqZ9Kb+F3uWhlVnQWrT6FYVHPa4AEQARmrMupg6coU7SRxeIVYVauaDurEUhOfUzxCPUjxC2GEbITn1M8Qj1M8QgQ2QnPqZ4hHqZ4hAxshOfUzxCPUzxCBDZOLDmexL6meIXWz0C05oGOEIQkB//Z"/>
          <p:cNvSpPr>
            <a:spLocks noChangeAspect="1" noChangeArrowheads="1"/>
          </p:cNvSpPr>
          <p:nvPr/>
        </p:nvSpPr>
        <p:spPr bwMode="auto">
          <a:xfrm>
            <a:off x="612775" y="32108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8" name="Picture 16" descr="http://www.nature.com/catalog/files/2013/07/SciData_131-228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2315716" cy="30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539948" y="476672"/>
            <a:ext cx="4248472" cy="1595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2. “</a:t>
            </a:r>
            <a:r>
              <a:rPr lang="en-GB" sz="4000" b="1" dirty="0" err="1" smtClean="0">
                <a:solidFill>
                  <a:schemeClr val="tx1"/>
                </a:solidFill>
              </a:rPr>
              <a:t>P”ublication</a:t>
            </a:r>
            <a:r>
              <a:rPr lang="en-GB" sz="4000" b="1" dirty="0" smtClean="0">
                <a:solidFill>
                  <a:schemeClr val="tx1"/>
                </a:solidFill>
              </a:rPr>
              <a:t> of datasets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632908" y="282264"/>
            <a:ext cx="2001300" cy="1116125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19" y="8607"/>
            <a:ext cx="946292" cy="8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http://showerregrouts.com.au/images/gold_roset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64" y="8607"/>
            <a:ext cx="888182" cy="9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C External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NOC External Powerpoint</Template>
  <TotalTime>765</TotalTime>
  <Words>684</Words>
  <Application>Microsoft Office PowerPoint</Application>
  <PresentationFormat>On-screen Show (4:3)</PresentationFormat>
  <Paragraphs>143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NOC External Powerpoint</vt:lpstr>
      <vt:lpstr>OceanSITES data Incentives for participation: Data citation &amp; data services </vt:lpstr>
      <vt:lpstr>Argo and DOIs</vt:lpstr>
      <vt:lpstr>PowerPoint Presentation</vt:lpstr>
      <vt:lpstr>Analysis of citations 2013</vt:lpstr>
      <vt:lpstr>Introduction</vt:lpstr>
      <vt:lpstr>Data publication terminology</vt:lpstr>
      <vt:lpstr>PowerPoint Presentation</vt:lpstr>
      <vt:lpstr>PowerPoint Presentation</vt:lpstr>
      <vt:lpstr>PowerPoint Presentation</vt:lpstr>
      <vt:lpstr>How to assign DOIs</vt:lpstr>
      <vt:lpstr> A single DOI for Argo</vt:lpstr>
      <vt:lpstr>Current work - Tracking of citations</vt:lpstr>
      <vt:lpstr>Data standards and integration; Sensor Web Enablement and Linked Data</vt:lpstr>
      <vt:lpstr>Sensor webs - connecting data</vt:lpstr>
      <vt:lpstr>OGC, SWE, O&amp;M?</vt:lpstr>
      <vt:lpstr>INSPIRE directive (ISO 19115)</vt:lpstr>
      <vt:lpstr>Linked data/semantic web</vt:lpstr>
      <vt:lpstr>NERC vocabulary server linkages</vt:lpstr>
      <vt:lpstr>In the context of a dataset</vt:lpstr>
      <vt:lpstr>PowerPoint Presentation</vt:lpstr>
      <vt:lpstr>Examples</vt:lpstr>
      <vt:lpstr>PowerPoint Presentation</vt:lpstr>
      <vt:lpstr>PowerPoint Presentation</vt:lpstr>
      <vt:lpstr>PowerPoint Presentation</vt:lpstr>
      <vt:lpstr>Summary</vt:lpstr>
      <vt:lpstr>One last thought on data discovery from a recent discussion with a colleague…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Buck, Justin J.H.</dc:creator>
  <cp:lastModifiedBy>Buck, Justin J.H.</cp:lastModifiedBy>
  <cp:revision>37</cp:revision>
  <dcterms:created xsi:type="dcterms:W3CDTF">2016-04-24T17:43:02Z</dcterms:created>
  <dcterms:modified xsi:type="dcterms:W3CDTF">2016-04-28T07:54:57Z</dcterms:modified>
</cp:coreProperties>
</file>